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8" r:id="rId9"/>
    <p:sldId id="279" r:id="rId10"/>
    <p:sldId id="270" r:id="rId11"/>
    <p:sldId id="271" r:id="rId12"/>
    <p:sldId id="272" r:id="rId13"/>
    <p:sldId id="280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265"/>
            <p14:sldId id="266"/>
            <p14:sldId id="267"/>
            <p14:sldId id="268"/>
            <p14:sldId id="269"/>
            <p14:sldId id="278"/>
            <p14:sldId id="279"/>
            <p14:sldId id="270"/>
            <p14:sldId id="271"/>
            <p14:sldId id="272"/>
            <p14:sldId id="280"/>
            <p14:sldId id="274"/>
            <p14:sldId id="275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EB752B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96719160104987E-2"/>
          <c:y val="2.4216347956505437E-2"/>
          <c:w val="0.7438187153689122"/>
          <c:h val="0.85653105861767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0.87</c:v>
                </c:pt>
                <c:pt idx="1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0.92</c:v>
                </c:pt>
                <c:pt idx="1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02976"/>
        <c:axId val="32304512"/>
      </c:barChart>
      <c:catAx>
        <c:axId val="3230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2304512"/>
        <c:crosses val="autoZero"/>
        <c:auto val="1"/>
        <c:lblAlgn val="ctr"/>
        <c:lblOffset val="100"/>
        <c:noMultiLvlLbl val="0"/>
      </c:catAx>
      <c:valAx>
        <c:axId val="32304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302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Творческая активность</c:v>
                </c:pt>
                <c:pt idx="1">
                  <c:v>Эксперементированние</c:v>
                </c:pt>
                <c:pt idx="2">
                  <c:v>Сенсорные способности</c:v>
                </c:pt>
                <c:pt idx="3">
                  <c:v>Мелкая моторика</c:v>
                </c:pt>
                <c:pt idx="4">
                  <c:v>Планирование своей работы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0.95</c:v>
                </c:pt>
                <c:pt idx="1">
                  <c:v>0.87</c:v>
                </c:pt>
                <c:pt idx="2">
                  <c:v>0.9</c:v>
                </c:pt>
                <c:pt idx="3">
                  <c:v>0.92</c:v>
                </c:pt>
                <c:pt idx="4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2015-20162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Творческая активность</c:v>
                </c:pt>
                <c:pt idx="1">
                  <c:v>Эксперементированние</c:v>
                </c:pt>
                <c:pt idx="2">
                  <c:v>Сенсорные способности</c:v>
                </c:pt>
                <c:pt idx="3">
                  <c:v>Мелкая моторика</c:v>
                </c:pt>
                <c:pt idx="4">
                  <c:v>Планирование своей работы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0.9</c:v>
                </c:pt>
                <c:pt idx="2">
                  <c:v>0.95</c:v>
                </c:pt>
                <c:pt idx="3">
                  <c:v>0.97</c:v>
                </c:pt>
                <c:pt idx="4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58176"/>
        <c:axId val="32659712"/>
      </c:barChart>
      <c:catAx>
        <c:axId val="32658176"/>
        <c:scaling>
          <c:orientation val="minMax"/>
        </c:scaling>
        <c:delete val="0"/>
        <c:axPos val="b"/>
        <c:majorTickMark val="out"/>
        <c:minorTickMark val="none"/>
        <c:tickLblPos val="nextTo"/>
        <c:crossAx val="32659712"/>
        <c:crosses val="autoZero"/>
        <c:auto val="1"/>
        <c:lblAlgn val="ctr"/>
        <c:lblOffset val="100"/>
        <c:noMultiLvlLbl val="0"/>
      </c:catAx>
      <c:valAx>
        <c:axId val="32659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58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2936"/>
            <a:ext cx="2340864" cy="1655064"/>
          </a:xfrm>
          <a:prstGeom prst="rect">
            <a:avLst/>
          </a:prstGeom>
        </p:spPr>
      </p:pic>
      <p:sp>
        <p:nvSpPr>
          <p:cNvPr id="60" name="Rectangle 59"/>
          <p:cNvSpPr/>
          <p:nvPr userDrawn="1"/>
        </p:nvSpPr>
        <p:spPr>
          <a:xfrm>
            <a:off x="1170432" y="5202936"/>
            <a:ext cx="1170432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-304676" y="3245482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 rot="10800000">
            <a:off x="2340864" y="5202936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08892" y="4654062"/>
            <a:ext cx="8335108" cy="933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286074" y="5724037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/>
              <a:solidFill>
                <a:srgbClr val="3A589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2677" y="422031"/>
            <a:ext cx="7643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-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детский сад №10 г. Татарска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415" y="1406769"/>
            <a:ext cx="85109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Секция: </a:t>
            </a:r>
            <a:r>
              <a:rPr lang="ru-RU" dirty="0">
                <a:latin typeface="Times New Roman"/>
                <a:ea typeface="Times New Roman"/>
              </a:rPr>
              <a:t>Управление  реализацией содержания образования в условиях реализации новых образовательных стандартов через  использование инновационных дидактических средств, интерактивных образовательных технологий и методик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Тема: </a:t>
            </a:r>
            <a:r>
              <a:rPr lang="ru-RU" dirty="0">
                <a:latin typeface="Times New Roman"/>
                <a:ea typeface="Times New Roman"/>
              </a:rPr>
              <a:t>«Использование тестопластики как средство формирования художественно эстетического развития детей в контексте ФГОС ДО»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322" y="5054623"/>
            <a:ext cx="57443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Воспитатель первой квалификационной </a:t>
            </a:r>
            <a:endParaRPr lang="ru-RU" sz="1600" dirty="0"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категории МКДОУ – детского сада </a:t>
            </a:r>
            <a:endParaRPr lang="ru-RU" sz="1600" dirty="0"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№ 10: </a:t>
            </a:r>
            <a:r>
              <a:rPr lang="ru-RU" dirty="0">
                <a:latin typeface="Times New Roman"/>
                <a:ea typeface="Times New Roman"/>
              </a:rPr>
              <a:t>Бублиц Наталья  Павловна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646" y="425614"/>
            <a:ext cx="8030308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Стимулы активизации  детского внимания:</a:t>
            </a:r>
            <a:endParaRPr lang="ru-RU" sz="1600" b="1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</a:rPr>
              <a:t>игра, которая является основным видом деятельности детей;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</a:rPr>
              <a:t>сюрпризный момент - любимый герой сказки или мультфильма приходит в гости и приглашает ребенка отправиться в путешествие;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</a:rPr>
              <a:t>просьба о помощи, ведь дети никогда не откажутся помочь слабому, им важно почувствовать себя значимыми;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</a:rPr>
              <a:t>ИКТ технологии (презентации, видеозаписи и др.);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</a:rPr>
              <a:t>живая, эмоциональная речь воспитателя.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67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9815" y="407349"/>
            <a:ext cx="522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Calibri"/>
              </a:rPr>
              <a:t>Центр </a:t>
            </a:r>
            <a:r>
              <a:rPr lang="ru-RU" b="1" dirty="0">
                <a:latin typeface="Times New Roman"/>
                <a:ea typeface="Calibri"/>
              </a:rPr>
              <a:t>изобразительной деятельности </a:t>
            </a:r>
            <a:endParaRPr lang="ru-RU" b="1" dirty="0"/>
          </a:p>
        </p:txBody>
      </p:sp>
      <p:pic>
        <p:nvPicPr>
          <p:cNvPr id="2050" name="Picture 2" descr="C:\Users\Admin\Desktop\п.ч.бубл\IMG_20180403_132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5" y="951048"/>
            <a:ext cx="4676469" cy="3560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dmin\Desktop\пред.раз.среда\IMG_20170323_1317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78" y="2731477"/>
            <a:ext cx="4781550" cy="3880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025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777\Desktop\3754583_77144nothumb500.jpg"/>
          <p:cNvPicPr/>
          <p:nvPr/>
        </p:nvPicPr>
        <p:blipFill rotWithShape="1">
          <a:blip r:embed="rId2"/>
          <a:srcRect r="-14" b="4020"/>
          <a:stretch/>
        </p:blipFill>
        <p:spPr bwMode="auto">
          <a:xfrm>
            <a:off x="6043612" y="1219198"/>
            <a:ext cx="2543175" cy="3138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0594" y="653534"/>
            <a:ext cx="449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Схемы </a:t>
            </a:r>
            <a:r>
              <a:rPr lang="ru-RU" b="1" dirty="0">
                <a:latin typeface="Times New Roman"/>
                <a:ea typeface="Calibri"/>
              </a:rPr>
              <a:t>поэтапного изготовления поделок</a:t>
            </a:r>
            <a:endParaRPr lang="ru-RU" b="1" dirty="0"/>
          </a:p>
        </p:txBody>
      </p:sp>
      <p:pic>
        <p:nvPicPr>
          <p:cNvPr id="3" name="Рисунок 2" descr="C:\Users\777\Desktop\картотека\схемы\6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145" y="1022866"/>
            <a:ext cx="2270125" cy="3171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777\Desktop\картотека\схемы\узнай-как-слепить-ко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3737" y="1980369"/>
            <a:ext cx="2402376" cy="3103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777\Desktop\13633930fff6fe2d40e44fa20eb961bf.jpg"/>
          <p:cNvPicPr/>
          <p:nvPr/>
        </p:nvPicPr>
        <p:blipFill rotWithShape="1">
          <a:blip r:embed="rId5" cstate="print"/>
          <a:srcRect r="-2400" b="2506"/>
          <a:stretch/>
        </p:blipFill>
        <p:spPr bwMode="auto">
          <a:xfrm>
            <a:off x="4234845" y="3532309"/>
            <a:ext cx="2438400" cy="2969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27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8" y="961292"/>
            <a:ext cx="3516923" cy="2637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53" y="1019907"/>
            <a:ext cx="3438769" cy="25790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40" y="3880338"/>
            <a:ext cx="3735752" cy="2801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235199" y="445477"/>
            <a:ext cx="451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Дидактический материал, игры, загадки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3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9814" y="164122"/>
            <a:ext cx="4818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62150" algn="l"/>
              </a:tabLst>
            </a:pPr>
            <a:r>
              <a:rPr lang="ru-RU" b="1" dirty="0">
                <a:latin typeface="Times New Roman"/>
                <a:ea typeface="Times New Roman"/>
              </a:rPr>
              <a:t>Результаты наблюдений развития художественно-творческих способностей у </a:t>
            </a:r>
            <a:r>
              <a:rPr lang="ru-RU" b="1" dirty="0" smtClean="0">
                <a:latin typeface="Times New Roman"/>
                <a:ea typeface="Times New Roman"/>
              </a:rPr>
              <a:t>детей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25667168"/>
              </p:ext>
            </p:extLst>
          </p:nvPr>
        </p:nvGraphicFramePr>
        <p:xfrm>
          <a:off x="914400" y="1324707"/>
          <a:ext cx="7362092" cy="443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4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031" y="199292"/>
            <a:ext cx="6365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Динамика развития в разрезе показателей развития художественно-творческих способностей у детей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15993228"/>
              </p:ext>
            </p:extLst>
          </p:nvPr>
        </p:nvGraphicFramePr>
        <p:xfrm>
          <a:off x="1008185" y="1113693"/>
          <a:ext cx="6904892" cy="444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8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8768" y="257908"/>
            <a:ext cx="516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Результаты участия педагога и детей в конкурсах</a:t>
            </a:r>
            <a:endParaRPr lang="ru-RU" dirty="0"/>
          </a:p>
        </p:txBody>
      </p:sp>
      <p:pic>
        <p:nvPicPr>
          <p:cNvPr id="3" name="Рисунок 2" descr="D:\гномики\п.ч.бубл\9d4d1e66e01ad169cb54007f98aeadc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5" y="956993"/>
            <a:ext cx="185801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D:\гномики\п.ч.бубл\04b9546575809e208c027cdc4a8e0b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37" y="974578"/>
            <a:ext cx="185928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:\гномики\п.ч.бубл\81493К1.1.2018.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7" y="956993"/>
            <a:ext cx="1858645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:\гномики\п.ч.бубл\ccfb6a93bd9d14c91b104f66358a50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88" y="968863"/>
            <a:ext cx="1866900" cy="264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:\гномики\п.ч.бубл\diplom (1)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55" y="3621259"/>
            <a:ext cx="1876425" cy="2804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:\гномики\п.ч.бубл\гр.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00" y="3621259"/>
            <a:ext cx="1971675" cy="2804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:\гномики\п.ч.бубл\a9af1d9390bbf3ad5df4459655b2ecaa (1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29" y="3625070"/>
            <a:ext cx="1979295" cy="280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0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308" y="433403"/>
            <a:ext cx="84992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Дошкольное </a:t>
            </a:r>
            <a:r>
              <a:rPr lang="ru-RU" dirty="0">
                <a:latin typeface="Times New Roman"/>
                <a:ea typeface="Times New Roman"/>
              </a:rPr>
              <a:t>детство – очень важный период в жизни детей. Именно в этом возрасте каждый ребёнок представляет собой маленького исследователя, с радостью и удивлением открывающего для себя незнакомый и удивительный окружающий мир». Формирование творческой личности – одна из важных задач педагогической теории и практики на современном этапе. Наиболее эффективным средством для развития творческих способностей детей является  лепка, а в частности - тестопластика.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Тестопластика как вид художественной деятельности обладает большим развивающим потенциалом. По мнению психологов в процессе лепки из соленого теста у детей повышается сенсорная чувствительность (способность к тонкому восприятию формы, фактуры, цвета, веса, пластики, пропорций); развивается общая ручная умелость, мелкая моторика, синхронизируются работа обеих рук. 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3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523" y="635406"/>
            <a:ext cx="8557845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Цель: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развитие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творческих способностей дошкольников посредством тестопластики.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Задачи:</a:t>
            </a:r>
            <a:endParaRPr lang="ru-RU" sz="16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создать условия для развития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художественно-творческих способностей у детей</a:t>
            </a:r>
            <a:r>
              <a:rPr lang="ru-RU" dirty="0">
                <a:latin typeface="Times New Roman"/>
                <a:ea typeface="Times New Roman"/>
              </a:rPr>
              <a:t>;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50000"/>
              </a:lnSpc>
              <a:spcAft>
                <a:spcPts val="750"/>
              </a:spcAft>
            </a:pPr>
            <a:r>
              <a:rPr lang="ru-RU" dirty="0">
                <a:latin typeface="Times New Roman"/>
                <a:ea typeface="Times New Roman"/>
              </a:rPr>
              <a:t>- формировать у детей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умение планировать работу по реализации замысла, предвидеть результат и достигать его.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развивать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творческую активность детей,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-развитие мелкой моторики, синхронизации обеих рук, 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-формировать умение самостоятельно выбирать инструменты и дополнительные материалы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62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22" y="367110"/>
            <a:ext cx="808892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Система педагогического взаимодействия воспитателя и детей, направленная на эстетическое развитие, строится в трех направлениях: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99110" algn="l"/>
              </a:tabLst>
            </a:pPr>
            <a:r>
              <a:rPr lang="ru-RU" dirty="0">
                <a:latin typeface="Times New Roman"/>
                <a:ea typeface="Times New Roman"/>
              </a:rPr>
              <a:t>специально организованное обучение;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99110" algn="l"/>
              </a:tabLst>
            </a:pPr>
            <a:r>
              <a:rPr lang="ru-RU" dirty="0">
                <a:latin typeface="Times New Roman"/>
                <a:ea typeface="Times New Roman"/>
              </a:rPr>
              <a:t>совместная деятельность педагога и детей;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99110" algn="l"/>
              </a:tabLst>
            </a:pPr>
            <a:r>
              <a:rPr lang="ru-RU" dirty="0">
                <a:latin typeface="Times New Roman"/>
                <a:ea typeface="Times New Roman"/>
              </a:rPr>
              <a:t>самостоятельная деятельность детей.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321" y="2551837"/>
            <a:ext cx="8088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Формы </a:t>
            </a:r>
            <a:r>
              <a:rPr lang="ru-RU" b="1" dirty="0">
                <a:latin typeface="Times New Roman"/>
                <a:ea typeface="Times New Roman"/>
              </a:rPr>
              <a:t>и методы работы: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99110" algn="l"/>
              </a:tabLst>
            </a:pPr>
            <a:r>
              <a:rPr lang="ru-RU" dirty="0">
                <a:latin typeface="Times New Roman"/>
                <a:ea typeface="Times New Roman"/>
              </a:rPr>
              <a:t>групповая и подгрупповая НОД,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99110" algn="l"/>
              </a:tabLst>
            </a:pPr>
            <a:r>
              <a:rPr lang="ru-RU" dirty="0">
                <a:latin typeface="Times New Roman"/>
                <a:ea typeface="Times New Roman"/>
              </a:rPr>
              <a:t>дидактические игры,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99110" algn="l"/>
              </a:tabLst>
            </a:pPr>
            <a:r>
              <a:rPr lang="ru-RU" dirty="0">
                <a:latin typeface="Times New Roman"/>
                <a:ea typeface="Times New Roman"/>
              </a:rPr>
              <a:t>выставки рисунков и поделок.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23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754" y="296872"/>
            <a:ext cx="8006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Принципы</a:t>
            </a:r>
            <a:r>
              <a:rPr lang="ru-RU" b="1" dirty="0">
                <a:latin typeface="Times New Roman"/>
                <a:ea typeface="Times New Roman"/>
              </a:rPr>
              <a:t>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Системности и последовательности («от простого к более сложному»);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Принцип развивающего характера;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ru-RU" dirty="0" err="1">
                <a:latin typeface="Times New Roman"/>
                <a:ea typeface="Times New Roman"/>
              </a:rPr>
              <a:t>природосообразности</a:t>
            </a:r>
            <a:r>
              <a:rPr lang="ru-RU" dirty="0">
                <a:latin typeface="Times New Roman"/>
                <a:ea typeface="Times New Roman"/>
              </a:rPr>
              <a:t> (постановка задач с учетом возрастных и индивидуальных особенностей);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личностно - ориентированного подхода к каждому ребенку;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ru-RU" dirty="0">
                <a:latin typeface="Times New Roman"/>
                <a:ea typeface="Times New Roman"/>
              </a:rPr>
              <a:t>активности, контролируемости, доступности материала, его повторности и наглядности.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33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385" y="398660"/>
            <a:ext cx="7678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Игровые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методы и приемы в руководстве тестопластикой</a:t>
            </a:r>
            <a:r>
              <a:rPr lang="ru-RU" dirty="0">
                <a:latin typeface="Times New Roman"/>
                <a:ea typeface="Times New Roman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информационно-рецептивный 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наблюдение, обследование предметов, игрушек, рассматривание иллюстраций и слайдов, показ способов действий, объяснение, рассказ педагога) позволяет сформировать у дошкольников важнейшее качество личности, характеризующее её познавательную сферу – наблюдательность.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репродуктивный 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беседа, вопросы, поощрение, совет, художественное слово, напоминание.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исследовательский -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поиск  детьми самостоятельного решения изобразительной задачи, поиск возможных вариантов, развитие творческого мышления, воображения, пооперационное обучение чертам и процедурам творческой деятельности. 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метод проблемного изложения 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включение дошкольника в поиск решения не целостной задачи, а отдельных её элементов.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игровые приемы: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мотивация (игровая, личная);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использование дидактических и развивающих игр на развитие воображения дошкольников.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элементы моделирования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- использую графические и предметно-схематические модели, где существенные признаки уложены в схему или изображены условно.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37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477" y="222738"/>
            <a:ext cx="80889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Этапы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работы с соленым тестом: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первый этап</a:t>
            </a:r>
            <a:r>
              <a:rPr lang="ru-RU" dirty="0" smtClean="0">
                <a:latin typeface="Times New Roman"/>
                <a:ea typeface="Times New Roman"/>
              </a:rPr>
              <a:t> знакомство </a:t>
            </a:r>
            <a:r>
              <a:rPr lang="ru-RU" dirty="0">
                <a:latin typeface="Times New Roman"/>
                <a:ea typeface="Times New Roman"/>
              </a:rPr>
              <a:t>детей с возможностями соленого теста, с инструментами и дополнительными материалами, их назначениями; </a:t>
            </a:r>
            <a:r>
              <a:rPr lang="ru-RU" dirty="0" smtClean="0">
                <a:latin typeface="Times New Roman"/>
                <a:ea typeface="Times New Roman"/>
              </a:rPr>
              <a:t>развитие умения детей </a:t>
            </a:r>
            <a:r>
              <a:rPr lang="ru-RU" dirty="0">
                <a:latin typeface="Times New Roman"/>
                <a:ea typeface="Times New Roman"/>
              </a:rPr>
              <a:t>правильно организовывать свое рабочее </a:t>
            </a:r>
            <a:r>
              <a:rPr lang="ru-RU" dirty="0" smtClean="0">
                <a:latin typeface="Times New Roman"/>
                <a:ea typeface="Times New Roman"/>
              </a:rPr>
              <a:t>место.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Лепка </a:t>
            </a:r>
            <a:r>
              <a:rPr lang="ru-RU" dirty="0">
                <a:latin typeface="Times New Roman"/>
                <a:ea typeface="Times New Roman"/>
              </a:rPr>
              <a:t>и </a:t>
            </a:r>
            <a:r>
              <a:rPr lang="ru-RU" dirty="0" smtClean="0">
                <a:latin typeface="Times New Roman"/>
                <a:ea typeface="Times New Roman"/>
              </a:rPr>
              <a:t>украшение плоских фигур: декоративных пластин </a:t>
            </a:r>
            <a:r>
              <a:rPr lang="ru-RU" dirty="0">
                <a:latin typeface="Times New Roman"/>
                <a:ea typeface="Times New Roman"/>
              </a:rPr>
              <a:t>с налепом, </a:t>
            </a:r>
            <a:r>
              <a:rPr lang="ru-RU" dirty="0" smtClean="0">
                <a:latin typeface="Times New Roman"/>
                <a:ea typeface="Times New Roman"/>
              </a:rPr>
              <a:t>сердечек, пряничков, печенья, бубликов и </a:t>
            </a:r>
            <a:r>
              <a:rPr lang="ru-RU" dirty="0">
                <a:latin typeface="Times New Roman"/>
                <a:ea typeface="Times New Roman"/>
              </a:rPr>
              <a:t>т.д. </a:t>
            </a:r>
            <a:endParaRPr lang="ru-RU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9" name="Picture 3" descr="C:\Users\Admin\Desktop\п.ч.бубл\IMG_20180404_101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2825261"/>
            <a:ext cx="3326288" cy="2494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п.ч.бубл\IMG_20180404_101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4" y="3329354"/>
            <a:ext cx="3626339" cy="2719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261" y="257909"/>
            <a:ext cx="8135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второй этап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формирование представлений об истории образования тестопластики, о традициях, расширение знаний о работе с тестом. Лепка объемных форм с добавлением характерных признаков: ушки, носик, глазки, хвост и т.д.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" y="2144080"/>
            <a:ext cx="3260989" cy="2442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 descr="C:\Users\Admin\Desktop\п.ч.бубл\IMG_20180404_102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38" y="3034824"/>
            <a:ext cx="2672860" cy="2592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2" y="3528513"/>
            <a:ext cx="339981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4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93" y="328247"/>
            <a:ext cx="598125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третий этап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лепка сюжетных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панно</a:t>
            </a:r>
          </a:p>
          <a:p>
            <a:pPr lvl="0" algn="just">
              <a:lnSpc>
                <a:spcPct val="150000"/>
              </a:lnSpc>
            </a:pP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146"/>
            <a:ext cx="3786554" cy="305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20" y="1572349"/>
            <a:ext cx="4566748" cy="366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685879"/>
            <a:ext cx="4021137" cy="309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5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551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156</cp:revision>
  <dcterms:created xsi:type="dcterms:W3CDTF">2016-11-18T14:12:19Z</dcterms:created>
  <dcterms:modified xsi:type="dcterms:W3CDTF">2018-04-19T03:28:55Z</dcterms:modified>
</cp:coreProperties>
</file>