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</p:sldMasterIdLst>
  <p:notesMasterIdLst>
    <p:notesMasterId r:id="rId36"/>
  </p:notesMasterIdLst>
  <p:sldIdLst>
    <p:sldId id="256" r:id="rId10"/>
    <p:sldId id="284" r:id="rId11"/>
    <p:sldId id="270" r:id="rId12"/>
    <p:sldId id="260" r:id="rId13"/>
    <p:sldId id="264" r:id="rId14"/>
    <p:sldId id="274" r:id="rId15"/>
    <p:sldId id="262" r:id="rId16"/>
    <p:sldId id="285" r:id="rId17"/>
    <p:sldId id="275" r:id="rId18"/>
    <p:sldId id="281" r:id="rId19"/>
    <p:sldId id="276" r:id="rId20"/>
    <p:sldId id="269" r:id="rId21"/>
    <p:sldId id="286" r:id="rId22"/>
    <p:sldId id="287" r:id="rId23"/>
    <p:sldId id="277" r:id="rId24"/>
    <p:sldId id="288" r:id="rId25"/>
    <p:sldId id="292" r:id="rId26"/>
    <p:sldId id="278" r:id="rId27"/>
    <p:sldId id="283" r:id="rId28"/>
    <p:sldId id="290" r:id="rId29"/>
    <p:sldId id="279" r:id="rId30"/>
    <p:sldId id="291" r:id="rId31"/>
    <p:sldId id="282" r:id="rId32"/>
    <p:sldId id="289" r:id="rId33"/>
    <p:sldId id="258" r:id="rId34"/>
    <p:sldId id="280" r:id="rId35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4" autoAdjust="0"/>
    <p:restoredTop sz="94622" autoAdjust="0"/>
  </p:normalViewPr>
  <p:slideViewPr>
    <p:cSldViewPr>
      <p:cViewPr varScale="1">
        <p:scale>
          <a:sx n="66" d="100"/>
          <a:sy n="66" d="100"/>
        </p:scale>
        <p:origin x="-13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theme" Target="theme/theme1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2E3EB90-43BB-4C56-A299-1D89DE8602DC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1710E79-BC4E-46D3-8766-7650330EE0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511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506F97-59CB-463D-BCA5-8A29595CC409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63EB3-9D86-4AFE-9BAC-70898622025F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EB792-D075-48A3-A20B-9C75945DC1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CA634-BB02-4F01-9401-77E8B67FD756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3630C-3666-4CC8-A0E0-38D557581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29450" y="609600"/>
            <a:ext cx="211455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619125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D0EF3-4C54-4A1F-BD5A-396FBB525028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F8A244-C25D-404A-A5E4-7571AA2E7A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72B55-9E98-4DF4-9215-C58BE7A75E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56058-8CD0-4E9C-A86A-E5C6D63CBB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9BFE6-C9FB-419D-BF91-3F2069E021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4D9EC-74B3-4FF0-8F42-BC3B9850B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149FA-C9C8-4BE4-B960-2DF337CF8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8F6AB-425B-432B-9784-ACDF3996B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403194-2B6B-438C-A99F-76592CB39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C81DB2-9057-447D-9C24-DF96839FF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F8C28-FBC5-435B-8BAF-08FAC7D5E99F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CDB22-35F8-4910-AF61-EEE17AB9C3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1F43C-5D7F-49D5-AA71-F2C3DFCF1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AF0447-13A7-4FAF-8323-F7F437282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3BFCD8-FF87-44C0-A9C4-32EEAD4C1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A64D0-687A-4D9C-8219-994692398A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399550-C3ED-4B97-85BE-9C68744A1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4D6B5-1D79-46FF-8361-316E230D36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69A67-0C66-4F4A-8AD4-7C4C404E7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C6EE9-CECB-4372-95B1-72E8A7291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1D949-4702-4D1C-A215-A5A8A615D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CED48-8D8C-4B43-AA2E-316DBEDDB7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41267-DD29-49EE-9F5E-1F5B2373EBF6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88E49-F66B-4A70-A7C7-D04A357148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9948C4-96BB-4A48-A3F8-29273F493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75BD9-E33E-41AE-BA72-B6C0F439B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44CBFC-FAF1-4752-875E-D72ED7F5A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0850" y="1676400"/>
            <a:ext cx="188595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1676400"/>
            <a:ext cx="550545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C07D0-7407-4F93-A1CD-5A22B51496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ED7BA-2543-4B23-85F2-A9D5CED2B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69306-E074-48C2-8F26-9EE2C4C71A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D8DE0-CBB4-4F73-B2E0-950DB1F3B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798638"/>
            <a:ext cx="4038600" cy="4373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798638"/>
            <a:ext cx="4038600" cy="4373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8FD21-D287-4BBF-AC5E-2D57BFC25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2B1EE-36F0-48D6-8D34-DD650BAD6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849D4-5125-46F2-9D8F-5B556EE33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798638"/>
            <a:ext cx="4038600" cy="4373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798638"/>
            <a:ext cx="4038600" cy="4373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371B2-F9F1-42DA-8B03-8EAB08D17BC9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E33BE-1F07-474B-BD4B-0447A906CC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8F0F1-10EF-4AA5-895E-033471ACC1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4E1D30-458E-4178-BCC5-027C6AD183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CC2E5-9105-4719-8CE1-96DDF5A1FD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F8EEC-5B64-41CB-99BB-DD7ACD39B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29450" y="609600"/>
            <a:ext cx="211455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619125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2896A-8E97-40AA-B7FE-E2CABD98D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0F2AC-1D3B-4B06-8E6F-6A6EB32CE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F5FB7-938D-40A3-B5EA-8EDB127BB4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DFBFB-6626-4542-8F2C-E813E0AEF3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216BA-B056-4C7C-92F8-0BCEEDBC32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98838-0D84-4885-A43B-29C2B9DE2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56FF0-72E1-4A3A-A83F-EAD617059A15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A1A3C-3439-479D-962E-475E5422B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B97F0F-2373-44C0-BC2F-EB3F2FA7B8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9B4F1-096C-4B63-B0EC-17A3FF17F4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C610B-7233-4F6D-A437-BA09E8CFE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723F0-C762-4129-A55F-575A5B63B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D2AE39-EFED-4C45-9310-569AC7E757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8E5838-AD60-4CCC-8AC8-185FEFE81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EC4E0-D646-4270-869F-C58F36E9AA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096FA-518E-4E6E-ACAE-9839A064E9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98E27-0291-41A8-9F41-BA73102F6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8DCAB6-9F93-4758-A390-6EBE8D54C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2551C-3072-4DBD-8A87-4A6C60E3A0AC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A46A1-AE19-4EC3-92B4-F811360B56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72F31-9CDF-4A4E-B632-43A9E898E1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581D3-7795-4891-BE66-BB975A1D4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F2F58-6BA8-428C-AFCA-4F719D319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63AF9-1D42-4E20-AEDC-5EBB8B2A1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0466DA-AF5B-4DC9-AF32-4880EB43C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E3A2A-2307-4B46-8C40-EB1F3DE4A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0850" y="1676400"/>
            <a:ext cx="188595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1676400"/>
            <a:ext cx="550545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41618-AD23-4E57-B400-F01BFB467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BDAA3-3F95-47CA-880A-2FF835E257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9FDCB-99A3-43B3-9AD2-51CD2802C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445AA-A0D4-421B-B4F7-8AA5ABD9E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120E7-B15B-46DE-B339-EAECD5325C9A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89231-E627-46CC-92A5-E1865B82ED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798638"/>
            <a:ext cx="4038600" cy="4373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798638"/>
            <a:ext cx="4038600" cy="4373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18663-F462-406D-9437-E4D1BA0D3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90443-AC9A-4B18-96FE-BF6459533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03194-2B12-4D43-8E95-335BE9549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105103-208E-46E8-83B8-9B39E1552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75C71-79A8-4D6D-BBB6-05EEC74AD6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B4F49-6349-4558-A643-648345A366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6A35F-C796-4168-AB0F-E0F447B44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29450" y="609600"/>
            <a:ext cx="211455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619125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66879-E20A-4E0D-9CBA-2E4AF8B87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457836-F1C5-4FBE-AACB-5A1352B4E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572C2-D5EC-4FD9-9E83-DA38B30B9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C5AB8-FD54-4A25-B5C8-26FF0598E3A4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364F8-0000-42DA-BA7A-2A5585EAB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194F8A-5E14-451C-8AB6-287FA9C2FF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9DADD2-01D9-449F-AD95-A97DB94F4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DDE80-1146-4960-8B04-82D6549D3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CC843-3E05-4CE7-A6ED-85A7DBD7F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1ADA3-AC4A-45D7-A75F-8E5DD580F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A00EA-8780-464C-9A5E-59AF2B7D2F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4C4BD-4AC2-435A-8A92-6224EA3AA8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9087B-5E15-4D35-A052-CAFB24EBE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AB6DA-5F85-4A7C-A8E6-5EC01558BF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21872-8564-4573-945C-000DEE1DE1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40019A-A46B-4C6E-8BBF-E138C23D62D3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6D2DB-BF6A-4005-BD74-86132A5D2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51BADD-295F-4497-87F2-CA7018D00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BF051-A022-492B-A9D3-913A6FEF8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DD1EB-0FDC-42BD-825E-A6EFA13D8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91358-DF8F-48BD-9F18-F780FF2C90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CC46A-EBC9-48EF-92B3-3876A5FDB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15893-CD16-49A3-B10C-2943F76D2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507EA-B45B-4013-85C2-1A83E0B16B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70D7E-125F-41D0-AC10-FC62FC865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4F6FD-435D-48EC-997F-C5A616659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0850" y="1676400"/>
            <a:ext cx="188595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1676400"/>
            <a:ext cx="550545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4287B-7731-4826-94D0-47D643CA68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98638"/>
            <a:ext cx="8229600" cy="43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549E6F8-48DD-4F6C-A491-1F28048E6B6F}" type="datetimeFigureOut">
              <a:rPr lang="ru-RU"/>
              <a:pPr>
                <a:defRPr/>
              </a:pPr>
              <a:t>12.12.2017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7C91096-A344-4C2E-B16B-24A873869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66D8221-B4FF-427F-8E96-8173F6B10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6764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7390DCBF-F89D-4D60-8495-52C5CF6F7F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98638"/>
            <a:ext cx="8229600" cy="43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A13394FB-1050-494E-8917-977734EF4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0C0008EA-4759-409A-8A08-24CBC8A6A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6764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2D26993A-5144-441B-800A-ACC08553E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98638"/>
            <a:ext cx="8229600" cy="43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21A53839-B197-4DFD-A430-7FA4CD3695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CA4B655B-2991-4275-AB13-E458C9F9A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6764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6CD8C943-811E-4F42-A913-493F3A35E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ransition spd="med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работа\то что мне интересно\презентация формы и как что делать\Векторный ClipArt 11CD (2DVD)\Диск 2\Дизайн\Квадратные\LOGO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13" y="-642938"/>
            <a:ext cx="9501188" cy="878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Заголовок 1"/>
          <p:cNvSpPr>
            <a:spLocks noGrp="1"/>
          </p:cNvSpPr>
          <p:nvPr>
            <p:ph type="ctrTitle"/>
          </p:nvPr>
        </p:nvSpPr>
        <p:spPr>
          <a:xfrm>
            <a:off x="785813" y="285750"/>
            <a:ext cx="7458075" cy="3786188"/>
          </a:xfrm>
        </p:spPr>
        <p:txBody>
          <a:bodyPr/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художественно – эстетическое воспитание детей дошкольного возраста, как приоритетное направление работы детского сада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75" y="4000500"/>
            <a:ext cx="6400800" cy="2471738"/>
          </a:xfrm>
        </p:spPr>
        <p:txBody>
          <a:bodyPr>
            <a:normAutofit fontScale="25000" lnSpcReduction="20000"/>
          </a:bodyPr>
          <a:lstStyle/>
          <a:p>
            <a:pPr algn="r">
              <a:defRPr/>
            </a:pPr>
            <a:r>
              <a:rPr lang="ru-RU" sz="8000" dirty="0" smtClean="0"/>
              <a:t>муниципальное казённое дошкольное образовательное учреждение – детский сад № 10 </a:t>
            </a:r>
          </a:p>
          <a:p>
            <a:pPr algn="r">
              <a:defRPr/>
            </a:pPr>
            <a:r>
              <a:rPr lang="ru-RU" sz="8000" dirty="0" smtClean="0"/>
              <a:t>г. Татарска</a:t>
            </a:r>
            <a:r>
              <a:rPr lang="ru-RU" sz="8000" dirty="0"/>
              <a:t> </a:t>
            </a:r>
          </a:p>
          <a:p>
            <a:pPr>
              <a:defRPr/>
            </a:pPr>
            <a:r>
              <a:rPr lang="ru-RU" dirty="0"/>
              <a:t> </a:t>
            </a:r>
          </a:p>
          <a:p>
            <a:pPr>
              <a:defRPr/>
            </a:pPr>
            <a:r>
              <a:rPr lang="ru-RU" dirty="0"/>
              <a:t> </a:t>
            </a:r>
          </a:p>
          <a:p>
            <a:pPr>
              <a:defRPr/>
            </a:pPr>
            <a:r>
              <a:rPr lang="ru-RU" dirty="0"/>
              <a:t> </a:t>
            </a:r>
          </a:p>
          <a:p>
            <a:pPr>
              <a:defRPr/>
            </a:pPr>
            <a:r>
              <a:rPr lang="ru-RU" dirty="0"/>
              <a:t> </a:t>
            </a:r>
          </a:p>
          <a:p>
            <a:pPr>
              <a:defRPr/>
            </a:pPr>
            <a:r>
              <a:rPr lang="ru-RU" dirty="0"/>
              <a:t> </a:t>
            </a:r>
          </a:p>
          <a:p>
            <a:pPr>
              <a:defRPr/>
            </a:pPr>
            <a:r>
              <a:rPr lang="ru-RU" dirty="0"/>
              <a:t> </a:t>
            </a:r>
          </a:p>
          <a:p>
            <a:pPr>
              <a:defRPr/>
            </a:pPr>
            <a:r>
              <a:rPr lang="ru-RU" dirty="0"/>
              <a:t> </a:t>
            </a:r>
          </a:p>
          <a:p>
            <a:pPr>
              <a:defRPr/>
            </a:pPr>
            <a:r>
              <a:rPr lang="ru-RU" dirty="0"/>
              <a:t> </a:t>
            </a:r>
          </a:p>
          <a:p>
            <a:pPr>
              <a:defRPr/>
            </a:pPr>
            <a:r>
              <a:rPr lang="ru-RU" dirty="0"/>
              <a:t> </a:t>
            </a:r>
          </a:p>
          <a:p>
            <a:pPr>
              <a:defRPr/>
            </a:pPr>
            <a:r>
              <a:rPr lang="ru-RU" dirty="0"/>
              <a:t> </a:t>
            </a:r>
          </a:p>
          <a:p>
            <a:pPr>
              <a:defRPr/>
            </a:pPr>
            <a:r>
              <a:rPr lang="ru-RU" dirty="0" smtClean="0"/>
              <a:t>                                           </a:t>
            </a:r>
            <a:endParaRPr lang="ru-RU" dirty="0"/>
          </a:p>
          <a:p>
            <a:pPr>
              <a:defRPr/>
            </a:pPr>
            <a:r>
              <a:rPr lang="ru-RU" dirty="0"/>
              <a:t> </a:t>
            </a:r>
          </a:p>
          <a:p>
            <a:pPr>
              <a:defRPr/>
            </a:pPr>
            <a:r>
              <a:rPr lang="ru-RU" dirty="0"/>
              <a:t> </a:t>
            </a:r>
          </a:p>
          <a:p>
            <a:pPr>
              <a:defRPr/>
            </a:pPr>
            <a:r>
              <a:rPr lang="ru-RU" dirty="0"/>
              <a:t> </a:t>
            </a:r>
          </a:p>
          <a:p>
            <a:pPr>
              <a:defRPr/>
            </a:pPr>
            <a:r>
              <a:rPr lang="ru-RU" dirty="0"/>
              <a:t> </a:t>
            </a:r>
          </a:p>
          <a:p>
            <a:pPr>
              <a:defRPr/>
            </a:pPr>
            <a:r>
              <a:rPr lang="ru-RU" dirty="0"/>
              <a:t> </a:t>
            </a:r>
          </a:p>
          <a:p>
            <a:pPr>
              <a:defRPr/>
            </a:pPr>
            <a:r>
              <a:rPr lang="ru-RU" dirty="0"/>
              <a:t> </a:t>
            </a:r>
          </a:p>
          <a:p>
            <a:pPr>
              <a:defRPr/>
            </a:pPr>
            <a:r>
              <a:rPr lang="ru-RU" dirty="0"/>
              <a:t> </a:t>
            </a:r>
          </a:p>
          <a:p>
            <a:pPr>
              <a:defRPr/>
            </a:pPr>
            <a:r>
              <a:rPr lang="ru-RU" dirty="0"/>
              <a:t> </a:t>
            </a:r>
          </a:p>
          <a:p>
            <a:pPr>
              <a:defRPr/>
            </a:pPr>
            <a:r>
              <a:rPr lang="ru-RU" dirty="0"/>
              <a:t> </a:t>
            </a:r>
          </a:p>
          <a:p>
            <a:pPr>
              <a:defRPr/>
            </a:pPr>
            <a:r>
              <a:rPr lang="ru-RU" dirty="0"/>
              <a:t> </a:t>
            </a:r>
          </a:p>
          <a:p>
            <a:pPr>
              <a:defRPr/>
            </a:pPr>
            <a:r>
              <a:rPr lang="ru-RU" dirty="0"/>
              <a:t> </a:t>
            </a:r>
          </a:p>
          <a:p>
            <a:pPr>
              <a:defRPr/>
            </a:pPr>
            <a:r>
              <a:rPr lang="ru-RU" dirty="0"/>
              <a:t> </a:t>
            </a:r>
          </a:p>
          <a:p>
            <a:pPr>
              <a:defRPr/>
            </a:pPr>
            <a:r>
              <a:rPr lang="ru-RU" dirty="0"/>
              <a:t> </a:t>
            </a:r>
          </a:p>
          <a:p>
            <a:pPr>
              <a:defRPr/>
            </a:pPr>
            <a:r>
              <a:rPr lang="ru-RU" dirty="0"/>
              <a:t>Москва, 200 </a:t>
            </a:r>
          </a:p>
          <a:p>
            <a:pPr>
              <a:defRPr/>
            </a:pPr>
            <a:r>
              <a:rPr lang="ru-RU" dirty="0"/>
              <a:t> </a:t>
            </a:r>
          </a:p>
          <a:p>
            <a:pPr>
              <a:defRPr/>
            </a:pPr>
            <a:r>
              <a:rPr lang="ru-RU" dirty="0"/>
              <a:t> </a:t>
            </a:r>
          </a:p>
          <a:p>
            <a:pPr>
              <a:defRPr/>
            </a:pPr>
            <a:r>
              <a:rPr lang="ru-RU" dirty="0"/>
              <a:t> </a:t>
            </a:r>
          </a:p>
          <a:p>
            <a:pPr>
              <a:defRPr/>
            </a:pPr>
            <a:r>
              <a:rPr lang="ru-RU" dirty="0"/>
              <a:t> </a:t>
            </a:r>
          </a:p>
          <a:p>
            <a:pPr>
              <a:defRPr/>
            </a:pPr>
            <a:r>
              <a:rPr lang="ru-RU" dirty="0"/>
              <a:t> </a:t>
            </a:r>
          </a:p>
          <a:p>
            <a:pPr>
              <a:defRPr/>
            </a:pPr>
            <a:r>
              <a:rPr lang="ru-RU" dirty="0"/>
              <a:t> </a:t>
            </a:r>
          </a:p>
          <a:p>
            <a:pPr>
              <a:defRPr/>
            </a:pPr>
            <a:r>
              <a:rPr lang="ru-RU" dirty="0"/>
              <a:t> </a:t>
            </a:r>
          </a:p>
          <a:p>
            <a:pPr>
              <a:defRPr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defRPr/>
            </a:pPr>
            <a:endParaRPr lang="ru-RU" dirty="0"/>
          </a:p>
        </p:txBody>
      </p:sp>
      <p:pic>
        <p:nvPicPr>
          <p:cNvPr id="10245" name="Picture 5" descr="C:\Documents and Settings\Olga\Local Settings\Temporary Internet Files\Content.IE5\ZN1WK4IQ\MC900237711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933913">
            <a:off x="571500" y="4000500"/>
            <a:ext cx="240665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WordArt 5"/>
          <p:cNvSpPr>
            <a:spLocks noChangeArrowheads="1" noChangeShapeType="1" noTextEdit="1"/>
          </p:cNvSpPr>
          <p:nvPr/>
        </p:nvSpPr>
        <p:spPr bwMode="auto">
          <a:xfrm>
            <a:off x="827088" y="404813"/>
            <a:ext cx="7777162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В дошкольном учреждении создан учебно-методический комплект</a:t>
            </a: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709613" y="1720841"/>
            <a:ext cx="789463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l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400" dirty="0"/>
              <a:t>программы художественно-эстетического </a:t>
            </a:r>
            <a:r>
              <a:rPr lang="ru-RU" sz="2400" dirty="0" smtClean="0"/>
              <a:t>воспитания </a:t>
            </a:r>
            <a:r>
              <a:rPr lang="ru-RU" sz="2400" dirty="0"/>
              <a:t>и методические рекомендации</a:t>
            </a:r>
            <a:r>
              <a:rPr lang="ru-RU" sz="2400" dirty="0" smtClean="0"/>
              <a:t>;</a:t>
            </a:r>
            <a:endParaRPr lang="ru-RU" sz="2400" dirty="0"/>
          </a:p>
          <a:p>
            <a:pPr algn="l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400" dirty="0"/>
              <a:t>р</a:t>
            </a:r>
            <a:r>
              <a:rPr lang="ru-RU" sz="2400" dirty="0" smtClean="0"/>
              <a:t>абочие программы по художественно-эстетическому направлению</a:t>
            </a:r>
            <a:r>
              <a:rPr lang="ru-RU" sz="2400" dirty="0" smtClean="0"/>
              <a:t> </a:t>
            </a:r>
            <a:r>
              <a:rPr lang="ru-RU" sz="2400" dirty="0"/>
              <a:t>кружковой и студийной работы;</a:t>
            </a:r>
          </a:p>
          <a:p>
            <a:pPr algn="l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400" dirty="0"/>
              <a:t>конспекты НОД, сценарии досугов и праздников;</a:t>
            </a:r>
          </a:p>
          <a:p>
            <a:pPr algn="l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400" dirty="0"/>
              <a:t>дидактические музыкальные игры;</a:t>
            </a:r>
          </a:p>
          <a:p>
            <a:pPr algn="l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400" dirty="0"/>
              <a:t>подобран материал по ИЗО деятельности.</a:t>
            </a:r>
          </a:p>
          <a:p>
            <a:pPr algn="l" eaLnBrk="0" hangingPunct="0">
              <a:tabLst>
                <a:tab pos="457200" algn="l"/>
              </a:tabLst>
            </a:pPr>
            <a:endParaRPr lang="ru-RU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WordArt 4"/>
          <p:cNvSpPr>
            <a:spLocks noChangeArrowheads="1" noChangeShapeType="1" noTextEdit="1"/>
          </p:cNvSpPr>
          <p:nvPr/>
        </p:nvSpPr>
        <p:spPr bwMode="auto">
          <a:xfrm>
            <a:off x="971550" y="692150"/>
            <a:ext cx="7200900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Организация  учебно – воспитательного процесса</a:t>
            </a: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2555875" y="2276475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/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6011863" y="2276475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/>
          </a:p>
        </p:txBody>
      </p:sp>
      <p:sp>
        <p:nvSpPr>
          <p:cNvPr id="29703" name="WordArt 7"/>
          <p:cNvSpPr>
            <a:spLocks noChangeArrowheads="1" noChangeShapeType="1" noTextEdit="1"/>
          </p:cNvSpPr>
          <p:nvPr/>
        </p:nvSpPr>
        <p:spPr bwMode="auto">
          <a:xfrm>
            <a:off x="1403350" y="3716338"/>
            <a:ext cx="273685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работа с детьми</a:t>
            </a:r>
          </a:p>
        </p:txBody>
      </p:sp>
      <p:sp>
        <p:nvSpPr>
          <p:cNvPr id="29704" name="WordArt 8"/>
          <p:cNvSpPr>
            <a:spLocks noChangeArrowheads="1" noChangeShapeType="1" noTextEdit="1"/>
          </p:cNvSpPr>
          <p:nvPr/>
        </p:nvSpPr>
        <p:spPr bwMode="auto">
          <a:xfrm>
            <a:off x="5148263" y="3789363"/>
            <a:ext cx="2736850" cy="719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работа с родителями</a:t>
            </a:r>
          </a:p>
        </p:txBody>
      </p:sp>
      <p:grpSp>
        <p:nvGrpSpPr>
          <p:cNvPr id="29706" name="Group 10"/>
          <p:cNvGrpSpPr>
            <a:grpSpLocks noChangeAspect="1"/>
          </p:cNvGrpSpPr>
          <p:nvPr/>
        </p:nvGrpSpPr>
        <p:grpSpPr bwMode="auto">
          <a:xfrm>
            <a:off x="-684213" y="974725"/>
            <a:ext cx="10801351" cy="6794500"/>
            <a:chOff x="2281" y="4153"/>
            <a:chExt cx="13063" cy="8112"/>
          </a:xfrm>
        </p:grpSpPr>
        <p:sp>
          <p:nvSpPr>
            <p:cNvPr id="29707" name="AutoShape 11"/>
            <p:cNvSpPr>
              <a:spLocks noChangeAspect="1" noChangeArrowheads="1"/>
            </p:cNvSpPr>
            <p:nvPr/>
          </p:nvSpPr>
          <p:spPr bwMode="auto">
            <a:xfrm>
              <a:off x="2281" y="4153"/>
              <a:ext cx="13063" cy="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pic>
          <p:nvPicPr>
            <p:cNvPr id="29708" name="Picture 2" descr="C:\Documents and Settings\Olga\Рабочий стол\Новый рисунок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2436" y="4434"/>
              <a:ext cx="3135" cy="3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9" name="Picture 2" descr="C:\Documents and Settings\Olga\Рабочий стол\Новый рисунок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11745" y="4218"/>
              <a:ext cx="3135" cy="30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0" name="Picture 2" descr="C:\Documents and Settings\Olga\Рабочий стол\Новый рисунок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12053" y="7221"/>
              <a:ext cx="3135" cy="3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1" name="Picture 2" descr="C:\Documents and Settings\Olga\Рабочий стол\Новый рисунок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2436" y="7395"/>
              <a:ext cx="3136" cy="3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2" name="Picture 2" descr="C:\Documents and Settings\Olga\Рабочий стол\Новый рисунок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928" y="8682"/>
              <a:ext cx="3883" cy="3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13" name="Picture 2" descr="C:\Documents and Settings\Olga\Рабочий стол\Новый рисунок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340" y="8770"/>
              <a:ext cx="3794" cy="3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Группа 17"/>
          <p:cNvGrpSpPr>
            <a:grpSpLocks/>
          </p:cNvGrpSpPr>
          <p:nvPr/>
        </p:nvGrpSpPr>
        <p:grpSpPr bwMode="auto">
          <a:xfrm>
            <a:off x="-468313" y="1125538"/>
            <a:ext cx="10575926" cy="6653212"/>
            <a:chOff x="-500099" y="1142985"/>
            <a:chExt cx="10576458" cy="6653420"/>
          </a:xfrm>
        </p:grpSpPr>
        <p:pic>
          <p:nvPicPr>
            <p:cNvPr id="20502" name="Picture 2" descr="C:\Documents and Settings\Olga\Рабочий стол\Новый рисунок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391124" y="1391202"/>
              <a:ext cx="2571768" cy="2789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3" name="Picture 2" descr="C:\Documents and Settings\Olga\Рабочий стол\Новый рисунок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7145584" y="1212606"/>
              <a:ext cx="2571768" cy="243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4" name="Picture 2" descr="C:\Documents and Settings\Olga\Рабочий стол\Новый рисунок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7395618" y="3677217"/>
              <a:ext cx="2571768" cy="2789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5" name="Picture 2" descr="C:\Documents and Settings\Olga\Рабочий стол\Новый рисунок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391125" y="3820092"/>
              <a:ext cx="2571768" cy="2789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6" name="Picture 2" descr="C:\Documents and Settings\Olga\Рабочий стол\Новый рисунок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43042" y="4857760"/>
              <a:ext cx="3143272" cy="2867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07" name="Picture 2" descr="C:\Documents and Settings\Olga\Рабочий стол\Новый рисунок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14942" y="4929198"/>
              <a:ext cx="3071834" cy="2867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519" name="Группа 17"/>
          <p:cNvGrpSpPr>
            <a:grpSpLocks/>
          </p:cNvGrpSpPr>
          <p:nvPr/>
        </p:nvGrpSpPr>
        <p:grpSpPr bwMode="auto">
          <a:xfrm>
            <a:off x="-468313" y="1125538"/>
            <a:ext cx="10575926" cy="6653212"/>
            <a:chOff x="-500099" y="1142985"/>
            <a:chExt cx="10576458" cy="6653420"/>
          </a:xfrm>
        </p:grpSpPr>
        <p:pic>
          <p:nvPicPr>
            <p:cNvPr id="20520" name="Picture 2" descr="C:\Documents and Settings\Olga\Рабочий стол\Новый рисунок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391124" y="1391202"/>
              <a:ext cx="2571768" cy="2789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1" name="Picture 2" descr="C:\Documents and Settings\Olga\Рабочий стол\Новый рисунок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7145584" y="1212606"/>
              <a:ext cx="2571768" cy="2432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2" name="Picture 2" descr="C:\Documents and Settings\Olga\Рабочий стол\Новый рисунок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7395618" y="3677217"/>
              <a:ext cx="2571768" cy="2789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3" name="Picture 2" descr="C:\Documents and Settings\Olga\Рабочий стол\Новый рисунок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-5400000">
              <a:off x="-391125" y="3820092"/>
              <a:ext cx="2571768" cy="2789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4" name="Picture 2" descr="C:\Documents and Settings\Olga\Рабочий стол\Новый рисунок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43042" y="4857760"/>
              <a:ext cx="3143272" cy="2867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5" name="Picture 2" descr="C:\Documents and Settings\Olga\Рабочий стол\Новый рисунок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14942" y="4929198"/>
              <a:ext cx="3071834" cy="2867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26" name="WordArt 46"/>
          <p:cNvSpPr>
            <a:spLocks noChangeArrowheads="1" noChangeShapeType="1" noTextEdit="1"/>
          </p:cNvSpPr>
          <p:nvPr/>
        </p:nvSpPr>
        <p:spPr bwMode="auto">
          <a:xfrm>
            <a:off x="2124075" y="765175"/>
            <a:ext cx="4562475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кружковая работа</a:t>
            </a:r>
          </a:p>
        </p:txBody>
      </p:sp>
      <p:sp>
        <p:nvSpPr>
          <p:cNvPr id="20527" name="WordArt 47"/>
          <p:cNvSpPr>
            <a:spLocks noChangeArrowheads="1" noChangeShapeType="1" noTextEdit="1"/>
          </p:cNvSpPr>
          <p:nvPr/>
        </p:nvSpPr>
        <p:spPr bwMode="auto">
          <a:xfrm>
            <a:off x="1835150" y="1989138"/>
            <a:ext cx="3313113" cy="115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«Цветные ладошки»,</a:t>
            </a:r>
          </a:p>
          <a:p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«Акварелька»</a:t>
            </a:r>
          </a:p>
        </p:txBody>
      </p:sp>
      <p:pic>
        <p:nvPicPr>
          <p:cNvPr id="20528" name="Picture 48" descr="IMG_0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413" y="3284538"/>
            <a:ext cx="17335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9" name="Picture 49" descr="SAM_00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725" y="1341438"/>
            <a:ext cx="275272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0" name="Picture 50" descr="0_6fc7a_f4eb2242_X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48263" y="3429000"/>
            <a:ext cx="33115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IMG_03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20713"/>
            <a:ext cx="417512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 descr="IMG_02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781300"/>
            <a:ext cx="41052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WordArt 6"/>
          <p:cNvSpPr>
            <a:spLocks noChangeArrowheads="1" noChangeShapeType="1" noTextEdit="1"/>
          </p:cNvSpPr>
          <p:nvPr/>
        </p:nvSpPr>
        <p:spPr bwMode="auto">
          <a:xfrm>
            <a:off x="4716463" y="1052513"/>
            <a:ext cx="42576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уголки творчества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2" name="WordArt 8"/>
          <p:cNvSpPr>
            <a:spLocks noChangeArrowheads="1" noChangeShapeType="1" noTextEdit="1"/>
          </p:cNvSpPr>
          <p:nvPr/>
        </p:nvSpPr>
        <p:spPr bwMode="auto">
          <a:xfrm>
            <a:off x="5003800" y="549275"/>
            <a:ext cx="2733675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наши награды</a:t>
            </a:r>
          </a:p>
        </p:txBody>
      </p:sp>
      <p:pic>
        <p:nvPicPr>
          <p:cNvPr id="41994" name="Picture 10" descr="http://www.dou-10.tat.edu54.ru/images/p36_rayonnyiykonkursmoyamalayarodina-kovalenko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2381250" cy="3276601"/>
          </a:xfrm>
          <a:prstGeom prst="rect">
            <a:avLst/>
          </a:prstGeom>
          <a:noFill/>
        </p:spPr>
      </p:pic>
      <p:pic>
        <p:nvPicPr>
          <p:cNvPr id="41998" name="Picture 14" descr="http://www.dou-10.tat.edu54.ru/images/p36_baxmancyigipova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1357298"/>
            <a:ext cx="2076450" cy="2857500"/>
          </a:xfrm>
          <a:prstGeom prst="rect">
            <a:avLst/>
          </a:prstGeom>
          <a:noFill/>
        </p:spPr>
      </p:pic>
      <p:pic>
        <p:nvPicPr>
          <p:cNvPr id="42000" name="Picture 16" descr="http://www.dou-10.tat.edu54.ru/images/p36_britov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2357430"/>
            <a:ext cx="2019300" cy="2857500"/>
          </a:xfrm>
          <a:prstGeom prst="rect">
            <a:avLst/>
          </a:prstGeom>
          <a:noFill/>
        </p:spPr>
      </p:pic>
      <p:pic>
        <p:nvPicPr>
          <p:cNvPr id="42002" name="Picture 18" descr="http://www.dou-10.tat.edu54.ru/images/p36_bekishev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46" y="3000372"/>
            <a:ext cx="1905000" cy="2695576"/>
          </a:xfrm>
          <a:prstGeom prst="rect">
            <a:avLst/>
          </a:prstGeom>
          <a:noFill/>
        </p:spPr>
      </p:pic>
      <p:pic>
        <p:nvPicPr>
          <p:cNvPr id="42004" name="Picture 20" descr="http://www.dou-10.tat.edu54.ru/images/p36_kovalenkoekaterina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62750" y="3581399"/>
            <a:ext cx="2381250" cy="3276601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643306" y="6000768"/>
            <a:ext cx="30003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 </a:t>
            </a:r>
            <a:r>
              <a:rPr lang="ru-RU" dirty="0" smtClean="0"/>
              <a:t>другие грамоты и дипломы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2411413" y="836613"/>
            <a:ext cx="4448175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театральный кружок "Арлекино"</a:t>
            </a:r>
          </a:p>
        </p:txBody>
      </p:sp>
      <p:pic>
        <p:nvPicPr>
          <p:cNvPr id="30729" name="Picture 9" descr="C:\Users\Наталья\Desktop\20170406_1324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785926"/>
            <a:ext cx="3286148" cy="2464611"/>
          </a:xfrm>
          <a:prstGeom prst="rect">
            <a:avLst/>
          </a:prstGeom>
          <a:noFill/>
        </p:spPr>
      </p:pic>
      <p:pic>
        <p:nvPicPr>
          <p:cNvPr id="30730" name="Picture 10" descr="C:\Users\Наталья\Desktop\Новая папка (2)\IMG_20171212_1054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714488"/>
            <a:ext cx="3333741" cy="2500306"/>
          </a:xfrm>
          <a:prstGeom prst="rect">
            <a:avLst/>
          </a:prstGeom>
          <a:noFill/>
        </p:spPr>
      </p:pic>
      <p:pic>
        <p:nvPicPr>
          <p:cNvPr id="30731" name="Picture 11" descr="C:\Users\Наталья\Desktop\Новая папка (2)\20171212_1036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4357693"/>
            <a:ext cx="3714776" cy="239089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WordArt 4"/>
          <p:cNvSpPr>
            <a:spLocks noChangeArrowheads="1" noChangeShapeType="1" noTextEdit="1"/>
          </p:cNvSpPr>
          <p:nvPr/>
        </p:nvSpPr>
        <p:spPr bwMode="auto">
          <a:xfrm>
            <a:off x="2555875" y="765175"/>
            <a:ext cx="3876675" cy="676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развивающая среда</a:t>
            </a:r>
          </a:p>
        </p:txBody>
      </p:sp>
      <p:pic>
        <p:nvPicPr>
          <p:cNvPr id="43013" name="Picture 5" descr="IMG_03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357298"/>
            <a:ext cx="3798888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 descr="IMG_03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428736"/>
            <a:ext cx="35433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 descr="IMG_03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214818"/>
            <a:ext cx="3800489" cy="24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8" descr="C:\Users\Наталья\Desktop\20171212_10492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4214818"/>
            <a:ext cx="3571900" cy="2464596"/>
          </a:xfrm>
          <a:prstGeom prst="rect">
            <a:avLst/>
          </a:prstGeom>
          <a:noFill/>
        </p:spPr>
      </p:pic>
      <p:pic>
        <p:nvPicPr>
          <p:cNvPr id="7" name="Рисунок 5" descr="Arts-Buzz-logo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3143248"/>
            <a:ext cx="26638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8"/>
          <p:cNvSpPr>
            <a:spLocks noChangeArrowheads="1" noChangeShapeType="1" noTextEdit="1"/>
          </p:cNvSpPr>
          <p:nvPr/>
        </p:nvSpPr>
        <p:spPr bwMode="auto">
          <a:xfrm>
            <a:off x="2714612" y="549274"/>
            <a:ext cx="5929354" cy="12366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ПОСТАНОВКИ  СКАЗОК ДЛЯ РОДИТЕЛЕЙ И ДЕТЕЙ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FF"/>
              </a:solidFill>
              <a:latin typeface="Arial"/>
              <a:cs typeface="Arial"/>
            </a:endParaRPr>
          </a:p>
        </p:txBody>
      </p:sp>
      <p:pic>
        <p:nvPicPr>
          <p:cNvPr id="148482" name="Picture 2" descr="C:\Users\Наталья\Desktop\IMG_13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0"/>
            <a:ext cx="3071834" cy="2303876"/>
          </a:xfrm>
          <a:prstGeom prst="rect">
            <a:avLst/>
          </a:prstGeom>
          <a:noFill/>
        </p:spPr>
      </p:pic>
      <p:pic>
        <p:nvPicPr>
          <p:cNvPr id="4" name="Picture 8" descr="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609928"/>
            <a:ext cx="3071834" cy="224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4071942"/>
            <a:ext cx="3096437" cy="2332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3" name="Picture 3" descr="C:\Users\Наталья\Desktop\20171212_10422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3570" y="4179206"/>
            <a:ext cx="3028949" cy="227398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2786058"/>
            <a:ext cx="3214710" cy="234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WordArt 4"/>
          <p:cNvSpPr>
            <a:spLocks noChangeArrowheads="1" noChangeShapeType="1" noTextEdit="1"/>
          </p:cNvSpPr>
          <p:nvPr/>
        </p:nvSpPr>
        <p:spPr bwMode="auto">
          <a:xfrm>
            <a:off x="1908175" y="692150"/>
            <a:ext cx="52578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Кружок «Юный скульптор»</a:t>
            </a:r>
          </a:p>
          <a:p>
            <a:endParaRPr lang="ru-R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80"/>
              </a:solidFill>
              <a:latin typeface="Arial"/>
              <a:cs typeface="Arial"/>
            </a:endParaRPr>
          </a:p>
        </p:txBody>
      </p:sp>
      <p:pic>
        <p:nvPicPr>
          <p:cNvPr id="31749" name="Picture 5" descr="SAM_12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412875"/>
            <a:ext cx="35433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SAM_13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341438"/>
            <a:ext cx="3495675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 descr="SAM_12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3933825"/>
            <a:ext cx="36385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WordArt 4"/>
          <p:cNvSpPr>
            <a:spLocks noChangeArrowheads="1" noChangeShapeType="1" noTextEdit="1"/>
          </p:cNvSpPr>
          <p:nvPr/>
        </p:nvSpPr>
        <p:spPr bwMode="auto">
          <a:xfrm>
            <a:off x="2339975" y="765175"/>
            <a:ext cx="42576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уголок творчества</a:t>
            </a:r>
          </a:p>
        </p:txBody>
      </p:sp>
      <p:pic>
        <p:nvPicPr>
          <p:cNvPr id="36869" name="Picture 5" descr="IMG_03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484313"/>
            <a:ext cx="403225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 descr="IMG_03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2565400"/>
            <a:ext cx="42116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IMG_95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052513"/>
            <a:ext cx="72009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8"/>
          <p:cNvSpPr>
            <a:spLocks noChangeArrowheads="1" noChangeShapeType="1" noTextEdit="1"/>
          </p:cNvSpPr>
          <p:nvPr/>
        </p:nvSpPr>
        <p:spPr bwMode="auto">
          <a:xfrm>
            <a:off x="5003800" y="549275"/>
            <a:ext cx="2733675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наши награды</a:t>
            </a:r>
          </a:p>
        </p:txBody>
      </p:sp>
      <p:pic>
        <p:nvPicPr>
          <p:cNvPr id="5" name="Рисунок 4" descr="C:\Users\Admin\Desktop\грам.бах.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714356"/>
            <a:ext cx="2500330" cy="3286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434" name="Picture 2" descr="http://www.dou-10.tat.edu54.ru/images/p36_xarlamovanastyatalantyisibir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714488"/>
            <a:ext cx="2284354" cy="3143272"/>
          </a:xfrm>
          <a:prstGeom prst="rect">
            <a:avLst/>
          </a:prstGeom>
          <a:noFill/>
        </p:spPr>
      </p:pic>
      <p:pic>
        <p:nvPicPr>
          <p:cNvPr id="146436" name="Picture 4" descr="http://www.dou-10.tat.edu54.ru/images/p36_chibisovkonstantintalantyisibiri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857496"/>
            <a:ext cx="2381250" cy="3276601"/>
          </a:xfrm>
          <a:prstGeom prst="rect">
            <a:avLst/>
          </a:prstGeom>
          <a:noFill/>
        </p:spPr>
      </p:pic>
      <p:pic>
        <p:nvPicPr>
          <p:cNvPr id="146438" name="Picture 6" descr="http://www.dou-10.tat.edu54.ru/images/p36_kondratovsergey-raximov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29322" y="3286124"/>
            <a:ext cx="2352675" cy="33337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WordArt 4"/>
          <p:cNvSpPr>
            <a:spLocks noChangeArrowheads="1" noChangeShapeType="1" noTextEdit="1"/>
          </p:cNvSpPr>
          <p:nvPr/>
        </p:nvSpPr>
        <p:spPr bwMode="auto">
          <a:xfrm>
            <a:off x="1619250" y="765175"/>
            <a:ext cx="5934075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студия творческого развития 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«</a:t>
            </a:r>
            <a:r>
              <a:rPr lang="ru-RU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Ажюр</a:t>
            </a:r>
            <a:r>
              <a:rPr lang="ru-RU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800080"/>
                </a:solidFill>
                <a:latin typeface="Arial"/>
                <a:cs typeface="Arial"/>
              </a:rPr>
              <a:t>»</a:t>
            </a:r>
            <a:endParaRPr lang="ru-RU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800080"/>
              </a:solidFill>
              <a:latin typeface="Arial"/>
              <a:cs typeface="Arial"/>
            </a:endParaRPr>
          </a:p>
        </p:txBody>
      </p:sp>
      <p:pic>
        <p:nvPicPr>
          <p:cNvPr id="32773" name="Picture 5" descr="IMG_954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773238"/>
            <a:ext cx="32575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IMG_95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1773238"/>
            <a:ext cx="30956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7" descr="SAM_00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4365625"/>
            <a:ext cx="29527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8"/>
          <p:cNvSpPr>
            <a:spLocks noChangeArrowheads="1" noChangeShapeType="1" noTextEdit="1"/>
          </p:cNvSpPr>
          <p:nvPr/>
        </p:nvSpPr>
        <p:spPr bwMode="auto">
          <a:xfrm>
            <a:off x="5003800" y="549275"/>
            <a:ext cx="2733675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наши награды</a:t>
            </a:r>
          </a:p>
        </p:txBody>
      </p:sp>
      <p:pic>
        <p:nvPicPr>
          <p:cNvPr id="147458" name="Picture 2" descr="http://www.dou-10.tat.edu54.ru/images/p36_efimovapolinaosennyayasimfoniya1mesto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642918"/>
            <a:ext cx="2381250" cy="3276601"/>
          </a:xfrm>
          <a:prstGeom prst="rect">
            <a:avLst/>
          </a:prstGeom>
          <a:noFill/>
        </p:spPr>
      </p:pic>
      <p:pic>
        <p:nvPicPr>
          <p:cNvPr id="147460" name="Picture 4" descr="http://www.dou-10.tat.edu54.ru/images/p36_potemkinairinaosennyasimfoniya2mesto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571612"/>
            <a:ext cx="2381250" cy="3276601"/>
          </a:xfrm>
          <a:prstGeom prst="rect">
            <a:avLst/>
          </a:prstGeom>
          <a:noFill/>
        </p:spPr>
      </p:pic>
      <p:pic>
        <p:nvPicPr>
          <p:cNvPr id="147462" name="Picture 6" descr="http://www.dou-10.tat.edu54.ru/images/p36_diplomkonkursrisunkovzelenayaplanetaglazamidetey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2643182"/>
            <a:ext cx="2381250" cy="3276601"/>
          </a:xfrm>
          <a:prstGeom prst="rect">
            <a:avLst/>
          </a:prstGeom>
          <a:noFill/>
        </p:spPr>
      </p:pic>
      <p:pic>
        <p:nvPicPr>
          <p:cNvPr id="147464" name="Picture 8" descr="http://www.dou-10.tat.edu54.ru/images/p36_chernyishovavarvara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286124"/>
            <a:ext cx="2381250" cy="327660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2268538" y="836613"/>
            <a:ext cx="4610100" cy="438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работа с родителями</a:t>
            </a: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755650" y="1557338"/>
            <a:ext cx="8161338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tabLst>
                <a:tab pos="457200" algn="l"/>
              </a:tabLst>
            </a:pPr>
            <a:endParaRPr lang="ru-RU"/>
          </a:p>
          <a:p>
            <a:pPr algn="l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/>
              <a:t> </a:t>
            </a:r>
            <a:r>
              <a:rPr lang="ru-RU" sz="2400"/>
              <a:t>вовлечение семьи в образовательный и </a:t>
            </a:r>
          </a:p>
          <a:p>
            <a:pPr algn="l">
              <a:tabLst>
                <a:tab pos="457200" algn="l"/>
              </a:tabLst>
            </a:pPr>
            <a:r>
              <a:rPr lang="ru-RU" sz="2400"/>
              <a:t>воспитательный процесс,организованный дошкольным </a:t>
            </a:r>
          </a:p>
          <a:p>
            <a:pPr algn="l">
              <a:tabLst>
                <a:tab pos="457200" algn="l"/>
              </a:tabLst>
            </a:pPr>
            <a:r>
              <a:rPr lang="ru-RU" sz="2400"/>
              <a:t>Учреждением (дни открытых дверей, </a:t>
            </a:r>
          </a:p>
          <a:p>
            <a:pPr algn="l">
              <a:tabLst>
                <a:tab pos="457200" algn="l"/>
              </a:tabLst>
            </a:pPr>
            <a:r>
              <a:rPr lang="ru-RU" sz="2400"/>
              <a:t>организация выставок совместного творчества).</a:t>
            </a:r>
          </a:p>
          <a:p>
            <a:pPr algn="l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400"/>
              <a:t>повышение педагогической культуры родителей </a:t>
            </a:r>
          </a:p>
          <a:p>
            <a:pPr algn="l">
              <a:tabLst>
                <a:tab pos="457200" algn="l"/>
              </a:tabLst>
            </a:pPr>
            <a:r>
              <a:rPr lang="ru-RU" sz="2400"/>
              <a:t>осуществляется через родительские собрания, </a:t>
            </a:r>
          </a:p>
          <a:p>
            <a:pPr algn="l">
              <a:tabLst>
                <a:tab pos="457200" algn="l"/>
              </a:tabLst>
            </a:pPr>
            <a:r>
              <a:rPr lang="ru-RU" sz="2400"/>
              <a:t>консультации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WordArt 4"/>
          <p:cNvSpPr>
            <a:spLocks noChangeArrowheads="1" noChangeShapeType="1" noTextEdit="1"/>
          </p:cNvSpPr>
          <p:nvPr/>
        </p:nvSpPr>
        <p:spPr bwMode="auto">
          <a:xfrm>
            <a:off x="2051050" y="836613"/>
            <a:ext cx="490537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выставки детского творчества</a:t>
            </a:r>
          </a:p>
        </p:txBody>
      </p:sp>
      <p:pic>
        <p:nvPicPr>
          <p:cNvPr id="44037" name="Picture 5" descr="SAM_13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357298"/>
            <a:ext cx="2535259" cy="1898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9" descr="C:\Users\Наталья\Desktop\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643314"/>
            <a:ext cx="2143125" cy="2857500"/>
          </a:xfrm>
          <a:prstGeom prst="rect">
            <a:avLst/>
          </a:prstGeom>
          <a:noFill/>
        </p:spPr>
      </p:pic>
      <p:pic>
        <p:nvPicPr>
          <p:cNvPr id="44038" name="Picture 6" descr="IMG_04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1500174"/>
            <a:ext cx="2843064" cy="213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8" descr="C:\Users\Наталья\Desktop\17028647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2500306"/>
            <a:ext cx="3184094" cy="1857388"/>
          </a:xfrm>
          <a:prstGeom prst="rect">
            <a:avLst/>
          </a:prstGeom>
          <a:noFill/>
        </p:spPr>
      </p:pic>
      <p:pic>
        <p:nvPicPr>
          <p:cNvPr id="44039" name="Picture 7" descr="IMG_049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57891" y="3857628"/>
            <a:ext cx="2728951" cy="233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Picture 10" descr="C:\Users\Наталья\Desktop\7840985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71802" y="4500570"/>
            <a:ext cx="2857500" cy="17240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76591" y="290513"/>
            <a:ext cx="2071702" cy="582594"/>
          </a:xfrm>
        </p:spPr>
        <p:txBody>
          <a:bodyPr/>
          <a:lstStyle/>
          <a:p>
            <a:pPr>
              <a:defRPr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Итог: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3" y="1052513"/>
            <a:ext cx="7920037" cy="4824412"/>
          </a:xfrm>
        </p:spPr>
        <p:txBody>
          <a:bodyPr/>
          <a:lstStyle/>
          <a:p>
            <a:pPr marL="0" indent="361950" algn="just"/>
            <a:r>
              <a:rPr lang="ru-RU" sz="2000" dirty="0" smtClean="0"/>
              <a:t>Процесс художественно-эстетического воспитания является долговременным и сложным, можно сказать, что он длится всю человеческую жизнь. </a:t>
            </a:r>
          </a:p>
          <a:p>
            <a:pPr marL="0" indent="361950" algn="just"/>
            <a:r>
              <a:rPr lang="ru-RU" sz="2000" dirty="0" smtClean="0"/>
              <a:t>Взрослый, будь то родитель или воспитатель, учитель или просто прохожий на улице, является той связующей нитью между окружающей действительностью и ребенком. Ребенок познает мир именно через взрослого. Каковым будет это познание, зависит от нас.</a:t>
            </a:r>
          </a:p>
          <a:p>
            <a:pPr marL="0" indent="361950" algn="just"/>
            <a:r>
              <a:rPr lang="ru-RU" sz="2000" dirty="0" smtClean="0"/>
              <a:t>Развивая гармоничную личность, чуткую ко всему прекрасному, мы растим поколение художников, поэтов, актеров, творческих людей, желающих преобразовывать наш мир в лучшую сторону. Именно они будут беречь и создавать культуру нашего общества, именно за них мы в ответе.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2" descr="C:\Documents and Settings\Владелец\Мои документы\Мои рисунки\art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844675"/>
            <a:ext cx="7429500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WordArt 6"/>
          <p:cNvSpPr>
            <a:spLocks noChangeArrowheads="1" noChangeShapeType="1" noTextEdit="1"/>
          </p:cNvSpPr>
          <p:nvPr/>
        </p:nvSpPr>
        <p:spPr bwMode="auto">
          <a:xfrm>
            <a:off x="1763713" y="549275"/>
            <a:ext cx="5903912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Спасибо   за  внимание.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042988" y="1152525"/>
            <a:ext cx="74358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 sz="2000" b="1" dirty="0"/>
              <a:t>Основной целью является:</a:t>
            </a:r>
            <a:r>
              <a:rPr lang="ru-RU" sz="2000" dirty="0"/>
              <a:t> создание условий для формирования у детей эстетической культуры, духовности и развития художественного творчества.</a:t>
            </a:r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116013" y="2852738"/>
            <a:ext cx="6646862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tabLst>
                <a:tab pos="457200" algn="l"/>
              </a:tabLst>
            </a:pPr>
            <a:endParaRPr lang="ru-RU" sz="2000" dirty="0"/>
          </a:p>
          <a:p>
            <a:pPr algn="l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000" dirty="0"/>
              <a:t>Воспитывать эстетическое восприятие детей;</a:t>
            </a:r>
          </a:p>
          <a:p>
            <a:pPr algn="l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000" dirty="0"/>
              <a:t>Приобщать к миру искусства;</a:t>
            </a:r>
          </a:p>
          <a:p>
            <a:pPr algn="l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000" dirty="0"/>
              <a:t>Развивать способности к освоению и</a:t>
            </a:r>
          </a:p>
          <a:p>
            <a:pPr algn="l">
              <a:tabLst>
                <a:tab pos="457200" algn="l"/>
              </a:tabLst>
            </a:pPr>
            <a:r>
              <a:rPr lang="ru-RU" sz="2000" dirty="0"/>
              <a:t>     преобразованию окружающего культурного </a:t>
            </a:r>
          </a:p>
          <a:p>
            <a:pPr algn="l">
              <a:tabLst>
                <a:tab pos="457200" algn="l"/>
              </a:tabLst>
            </a:pPr>
            <a:r>
              <a:rPr lang="ru-RU" sz="2000" dirty="0"/>
              <a:t>     пространства;</a:t>
            </a:r>
          </a:p>
          <a:p>
            <a:pPr algn="l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000" dirty="0"/>
              <a:t>Развивать детское творчество в изобразительной, </a:t>
            </a:r>
          </a:p>
          <a:p>
            <a:pPr algn="l">
              <a:tabLst>
                <a:tab pos="457200" algn="l"/>
              </a:tabLst>
            </a:pPr>
            <a:r>
              <a:rPr lang="ru-RU" sz="2000" dirty="0"/>
              <a:t>      музыкальной и театрализованной деятельности;</a:t>
            </a:r>
          </a:p>
          <a:p>
            <a:pPr algn="l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000" dirty="0"/>
              <a:t>Формировать яркие положительные эмоции у детей</a:t>
            </a:r>
          </a:p>
          <a:p>
            <a:pPr algn="l">
              <a:tabLst>
                <a:tab pos="457200" algn="l"/>
              </a:tabLst>
            </a:pPr>
            <a:r>
              <a:rPr lang="ru-RU" sz="2000" dirty="0"/>
              <a:t>      в процессе их творческого взаимодействия и </a:t>
            </a:r>
          </a:p>
          <a:p>
            <a:pPr algn="l">
              <a:tabLst>
                <a:tab pos="457200" algn="l"/>
              </a:tabLst>
            </a:pPr>
            <a:r>
              <a:rPr lang="ru-RU" sz="2000" dirty="0"/>
              <a:t>      художественно-деятельного общения с     взрослыми.</a:t>
            </a:r>
          </a:p>
        </p:txBody>
      </p:sp>
      <p:sp>
        <p:nvSpPr>
          <p:cNvPr id="12296" name="WordArt 8"/>
          <p:cNvSpPr>
            <a:spLocks noChangeArrowheads="1" noChangeShapeType="1" noTextEdit="1"/>
          </p:cNvSpPr>
          <p:nvPr/>
        </p:nvSpPr>
        <p:spPr bwMode="auto">
          <a:xfrm>
            <a:off x="1331913" y="620713"/>
            <a:ext cx="17272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цель</a:t>
            </a:r>
          </a:p>
        </p:txBody>
      </p:sp>
      <p:sp>
        <p:nvSpPr>
          <p:cNvPr id="12297" name="WordArt 9"/>
          <p:cNvSpPr>
            <a:spLocks noChangeArrowheads="1" noChangeShapeType="1" noTextEdit="1"/>
          </p:cNvSpPr>
          <p:nvPr/>
        </p:nvSpPr>
        <p:spPr bwMode="auto">
          <a:xfrm>
            <a:off x="1331913" y="2420938"/>
            <a:ext cx="2160587" cy="5254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задачи: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900113" y="1484313"/>
            <a:ext cx="7561262" cy="914400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987675" y="1557338"/>
            <a:ext cx="338296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система работы:</a:t>
            </a:r>
          </a:p>
        </p:txBody>
      </p:sp>
      <p:sp>
        <p:nvSpPr>
          <p:cNvPr id="14348" name="AutoShape 12"/>
          <p:cNvSpPr>
            <a:spLocks noChangeArrowheads="1"/>
          </p:cNvSpPr>
          <p:nvPr/>
        </p:nvSpPr>
        <p:spPr bwMode="auto">
          <a:xfrm rot="2646844">
            <a:off x="1455738" y="2541588"/>
            <a:ext cx="360362" cy="1338262"/>
          </a:xfrm>
          <a:prstGeom prst="downArrow">
            <a:avLst>
              <a:gd name="adj1" fmla="val 50000"/>
              <a:gd name="adj2" fmla="val 92842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/>
          </a:p>
        </p:txBody>
      </p:sp>
      <p:sp>
        <p:nvSpPr>
          <p:cNvPr id="14349" name="WordArt 13"/>
          <p:cNvSpPr>
            <a:spLocks noChangeArrowheads="1" noChangeShapeType="1" noTextEdit="1"/>
          </p:cNvSpPr>
          <p:nvPr/>
        </p:nvSpPr>
        <p:spPr bwMode="auto">
          <a:xfrm>
            <a:off x="684213" y="4005263"/>
            <a:ext cx="1209675" cy="152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ВЫБОР ПРОГРАММ</a:t>
            </a:r>
          </a:p>
        </p:txBody>
      </p:sp>
      <p:sp>
        <p:nvSpPr>
          <p:cNvPr id="14351" name="WordArt 15"/>
          <p:cNvSpPr>
            <a:spLocks noChangeArrowheads="1" noChangeShapeType="1" noTextEdit="1"/>
          </p:cNvSpPr>
          <p:nvPr/>
        </p:nvSpPr>
        <p:spPr bwMode="auto">
          <a:xfrm>
            <a:off x="684213" y="4365625"/>
            <a:ext cx="1200150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И ТЕХНОЛОГИЙ</a:t>
            </a:r>
          </a:p>
        </p:txBody>
      </p:sp>
      <p:sp>
        <p:nvSpPr>
          <p:cNvPr id="14352" name="AutoShape 16"/>
          <p:cNvSpPr>
            <a:spLocks noChangeArrowheads="1"/>
          </p:cNvSpPr>
          <p:nvPr/>
        </p:nvSpPr>
        <p:spPr bwMode="auto">
          <a:xfrm>
            <a:off x="4067175" y="2708275"/>
            <a:ext cx="431800" cy="977900"/>
          </a:xfrm>
          <a:prstGeom prst="downArrow">
            <a:avLst>
              <a:gd name="adj1" fmla="val 50000"/>
              <a:gd name="adj2" fmla="val 56618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/>
          </a:p>
        </p:txBody>
      </p:sp>
      <p:sp>
        <p:nvSpPr>
          <p:cNvPr id="14353" name="WordArt 17"/>
          <p:cNvSpPr>
            <a:spLocks noChangeArrowheads="1" noChangeShapeType="1" noTextEdit="1"/>
          </p:cNvSpPr>
          <p:nvPr/>
        </p:nvSpPr>
        <p:spPr bwMode="auto">
          <a:xfrm>
            <a:off x="3851275" y="3933825"/>
            <a:ext cx="1019175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создание </a:t>
            </a:r>
          </a:p>
        </p:txBody>
      </p:sp>
      <p:sp>
        <p:nvSpPr>
          <p:cNvPr id="14354" name="WordArt 18"/>
          <p:cNvSpPr>
            <a:spLocks noChangeArrowheads="1" noChangeShapeType="1" noTextEdit="1"/>
          </p:cNvSpPr>
          <p:nvPr/>
        </p:nvSpPr>
        <p:spPr bwMode="auto">
          <a:xfrm>
            <a:off x="3851275" y="4365625"/>
            <a:ext cx="904875" cy="219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условий</a:t>
            </a:r>
          </a:p>
        </p:txBody>
      </p:sp>
      <p:sp>
        <p:nvSpPr>
          <p:cNvPr id="14355" name="AutoShape 19"/>
          <p:cNvSpPr>
            <a:spLocks noChangeArrowheads="1"/>
          </p:cNvSpPr>
          <p:nvPr/>
        </p:nvSpPr>
        <p:spPr bwMode="auto">
          <a:xfrm rot="18976108" flipH="1">
            <a:off x="6807200" y="2449513"/>
            <a:ext cx="319088" cy="1260475"/>
          </a:xfrm>
          <a:prstGeom prst="downArrow">
            <a:avLst>
              <a:gd name="adj1" fmla="val 50000"/>
              <a:gd name="adj2" fmla="val 98756"/>
            </a:avLst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/>
          </a:p>
        </p:txBody>
      </p:sp>
      <p:sp>
        <p:nvSpPr>
          <p:cNvPr id="14356" name="WordArt 20"/>
          <p:cNvSpPr>
            <a:spLocks noChangeArrowheads="1" noChangeShapeType="1" noTextEdit="1"/>
          </p:cNvSpPr>
          <p:nvPr/>
        </p:nvSpPr>
        <p:spPr bwMode="auto">
          <a:xfrm>
            <a:off x="6804025" y="3860800"/>
            <a:ext cx="1114425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организация</a:t>
            </a:r>
          </a:p>
        </p:txBody>
      </p:sp>
      <p:sp>
        <p:nvSpPr>
          <p:cNvPr id="14357" name="WordArt 21"/>
          <p:cNvSpPr>
            <a:spLocks noChangeArrowheads="1" noChangeShapeType="1" noTextEdit="1"/>
          </p:cNvSpPr>
          <p:nvPr/>
        </p:nvSpPr>
        <p:spPr bwMode="auto">
          <a:xfrm>
            <a:off x="6659563" y="4292600"/>
            <a:ext cx="1771650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учебно - воспитательного</a:t>
            </a:r>
          </a:p>
        </p:txBody>
      </p:sp>
      <p:sp>
        <p:nvSpPr>
          <p:cNvPr id="14358" name="WordArt 22"/>
          <p:cNvSpPr>
            <a:spLocks noChangeArrowheads="1" noChangeShapeType="1" noTextEdit="1"/>
          </p:cNvSpPr>
          <p:nvPr/>
        </p:nvSpPr>
        <p:spPr bwMode="auto">
          <a:xfrm>
            <a:off x="7019925" y="4652963"/>
            <a:ext cx="657225" cy="17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процесса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ChangeArrowheads="1"/>
          </p:cNvSpPr>
          <p:nvPr/>
        </p:nvSpPr>
        <p:spPr bwMode="auto">
          <a:xfrm>
            <a:off x="611188" y="2490788"/>
            <a:ext cx="8137525" cy="3365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endParaRPr lang="ru-RU" sz="1600"/>
          </a:p>
        </p:txBody>
      </p:sp>
      <p:sp>
        <p:nvSpPr>
          <p:cNvPr id="17416" name="WordArt 8"/>
          <p:cNvSpPr>
            <a:spLocks noChangeArrowheads="1" noChangeShapeType="1" noTextEdit="1"/>
          </p:cNvSpPr>
          <p:nvPr/>
        </p:nvSpPr>
        <p:spPr bwMode="auto">
          <a:xfrm>
            <a:off x="2771775" y="476250"/>
            <a:ext cx="29527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программы</a:t>
            </a:r>
          </a:p>
        </p:txBody>
      </p:sp>
      <p:pic>
        <p:nvPicPr>
          <p:cNvPr id="17417" name="Picture 2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6715140" y="1285860"/>
            <a:ext cx="1728787" cy="2520950"/>
          </a:xfrm>
          <a:solidFill>
            <a:schemeClr val="bg1"/>
          </a:solidFill>
        </p:spPr>
      </p:pic>
      <p:pic>
        <p:nvPicPr>
          <p:cNvPr id="174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4000504"/>
            <a:ext cx="1728787" cy="2395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C:\Documents and Settings\Владелец\Мои документы\Мои рисунки\img2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0100" y="1285860"/>
            <a:ext cx="1924050" cy="24479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2786050" y="2857496"/>
            <a:ext cx="1943100" cy="2516188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7423" name="Рисунок 6" descr="big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488" y="2928934"/>
            <a:ext cx="1714500" cy="2160588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395288" y="2997200"/>
            <a:ext cx="8228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tabLst>
                <a:tab pos="457200" algn="l"/>
              </a:tabLst>
            </a:pPr>
            <a:r>
              <a:rPr lang="ru-RU" b="1"/>
              <a:t>  </a:t>
            </a:r>
            <a:endParaRPr lang="ru-RU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1116013" y="1978025"/>
            <a:ext cx="7127875" cy="914400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0" name="WordArt 6"/>
          <p:cNvSpPr>
            <a:spLocks noChangeArrowheads="1" noChangeShapeType="1" noTextEdit="1"/>
          </p:cNvSpPr>
          <p:nvPr/>
        </p:nvSpPr>
        <p:spPr bwMode="auto">
          <a:xfrm>
            <a:off x="2484438" y="2205038"/>
            <a:ext cx="4352925" cy="573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создание условий</a:t>
            </a:r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 rot="2117520">
            <a:off x="2174875" y="2990850"/>
            <a:ext cx="228600" cy="1143000"/>
          </a:xfrm>
          <a:prstGeom prst="downArrow">
            <a:avLst>
              <a:gd name="adj1" fmla="val 50000"/>
              <a:gd name="adj2" fmla="val 125000"/>
            </a:avLst>
          </a:prstGeom>
          <a:solidFill>
            <a:srgbClr val="0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/>
          </a:p>
        </p:txBody>
      </p:sp>
      <p:sp>
        <p:nvSpPr>
          <p:cNvPr id="26632" name="WordArt 8"/>
          <p:cNvSpPr>
            <a:spLocks noChangeArrowheads="1" noChangeShapeType="1" noTextEdit="1"/>
          </p:cNvSpPr>
          <p:nvPr/>
        </p:nvSpPr>
        <p:spPr bwMode="auto">
          <a:xfrm>
            <a:off x="1258888" y="4076700"/>
            <a:ext cx="1209675" cy="36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предметно - </a:t>
            </a:r>
          </a:p>
        </p:txBody>
      </p:sp>
      <p:sp>
        <p:nvSpPr>
          <p:cNvPr id="26633" name="WordArt 9"/>
          <p:cNvSpPr>
            <a:spLocks noChangeArrowheads="1" noChangeShapeType="1" noTextEdit="1"/>
          </p:cNvSpPr>
          <p:nvPr/>
        </p:nvSpPr>
        <p:spPr bwMode="auto">
          <a:xfrm>
            <a:off x="1116013" y="4581525"/>
            <a:ext cx="15113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развивающая среда</a:t>
            </a:r>
          </a:p>
        </p:txBody>
      </p:sp>
      <p:sp>
        <p:nvSpPr>
          <p:cNvPr id="26634" name="AutoShape 10"/>
          <p:cNvSpPr>
            <a:spLocks noChangeArrowheads="1"/>
          </p:cNvSpPr>
          <p:nvPr/>
        </p:nvSpPr>
        <p:spPr bwMode="auto">
          <a:xfrm>
            <a:off x="4643438" y="3068638"/>
            <a:ext cx="227012" cy="977900"/>
          </a:xfrm>
          <a:prstGeom prst="downArrow">
            <a:avLst>
              <a:gd name="adj1" fmla="val 50000"/>
              <a:gd name="adj2" fmla="val 107693"/>
            </a:avLst>
          </a:prstGeom>
          <a:solidFill>
            <a:srgbClr val="00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/>
          </a:p>
        </p:txBody>
      </p:sp>
      <p:sp>
        <p:nvSpPr>
          <p:cNvPr id="26635" name="WordArt 11"/>
          <p:cNvSpPr>
            <a:spLocks noChangeArrowheads="1" noChangeShapeType="1" noTextEdit="1"/>
          </p:cNvSpPr>
          <p:nvPr/>
        </p:nvSpPr>
        <p:spPr bwMode="auto">
          <a:xfrm>
            <a:off x="4284663" y="4149725"/>
            <a:ext cx="1019175" cy="358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кадровое</a:t>
            </a:r>
          </a:p>
        </p:txBody>
      </p:sp>
      <p:sp>
        <p:nvSpPr>
          <p:cNvPr id="26636" name="WordArt 12"/>
          <p:cNvSpPr>
            <a:spLocks noChangeArrowheads="1" noChangeShapeType="1" noTextEdit="1"/>
          </p:cNvSpPr>
          <p:nvPr/>
        </p:nvSpPr>
        <p:spPr bwMode="auto">
          <a:xfrm>
            <a:off x="4140200" y="4652963"/>
            <a:ext cx="136842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102"/>
              </a:avLst>
            </a:prstTxWarp>
          </a:bodyPr>
          <a:lstStyle/>
          <a:p>
            <a:r>
              <a:rPr lang="ru-RU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обеспечение</a:t>
            </a:r>
          </a:p>
        </p:txBody>
      </p:sp>
      <p:sp>
        <p:nvSpPr>
          <p:cNvPr id="26637" name="AutoShape 13"/>
          <p:cNvSpPr>
            <a:spLocks noChangeArrowheads="1"/>
          </p:cNvSpPr>
          <p:nvPr/>
        </p:nvSpPr>
        <p:spPr bwMode="auto">
          <a:xfrm rot="-1897619">
            <a:off x="7019925" y="2997200"/>
            <a:ext cx="255588" cy="1143000"/>
          </a:xfrm>
          <a:prstGeom prst="downArrow">
            <a:avLst>
              <a:gd name="adj1" fmla="val 50000"/>
              <a:gd name="adj2" fmla="val 111801"/>
            </a:avLst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/>
          </a:p>
        </p:txBody>
      </p:sp>
      <p:sp>
        <p:nvSpPr>
          <p:cNvPr id="26638" name="WordArt 14"/>
          <p:cNvSpPr>
            <a:spLocks noChangeArrowheads="1" noChangeShapeType="1" noTextEdit="1"/>
          </p:cNvSpPr>
          <p:nvPr/>
        </p:nvSpPr>
        <p:spPr bwMode="auto">
          <a:xfrm>
            <a:off x="6804025" y="4149725"/>
            <a:ext cx="1258888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создание</a:t>
            </a:r>
          </a:p>
        </p:txBody>
      </p:sp>
      <p:sp>
        <p:nvSpPr>
          <p:cNvPr id="26639" name="WordArt 15"/>
          <p:cNvSpPr>
            <a:spLocks noChangeArrowheads="1" noChangeShapeType="1" noTextEdit="1"/>
          </p:cNvSpPr>
          <p:nvPr/>
        </p:nvSpPr>
        <p:spPr bwMode="auto">
          <a:xfrm>
            <a:off x="6659563" y="4581525"/>
            <a:ext cx="17716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учебно - методического</a:t>
            </a:r>
          </a:p>
        </p:txBody>
      </p:sp>
      <p:sp>
        <p:nvSpPr>
          <p:cNvPr id="26640" name="WordArt 16"/>
          <p:cNvSpPr>
            <a:spLocks noChangeArrowheads="1" noChangeShapeType="1" noTextEdit="1"/>
          </p:cNvSpPr>
          <p:nvPr/>
        </p:nvSpPr>
        <p:spPr bwMode="auto">
          <a:xfrm>
            <a:off x="7019925" y="5084763"/>
            <a:ext cx="1152525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1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комплекта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8313" y="476250"/>
            <a:ext cx="8186737" cy="5635625"/>
          </a:xfrm>
        </p:spPr>
        <p:txBody>
          <a:bodyPr/>
          <a:lstStyle/>
          <a:p>
            <a:pPr>
              <a:buFontTx/>
              <a:buNone/>
            </a:pPr>
            <a:endParaRPr lang="ru-RU" sz="2400" b="1" smtClean="0"/>
          </a:p>
          <a:p>
            <a:pPr>
              <a:buFontTx/>
              <a:buNone/>
            </a:pPr>
            <a:endParaRPr lang="ru-RU" sz="2400" b="1" smtClean="0"/>
          </a:p>
          <a:p>
            <a:pPr>
              <a:buFontTx/>
              <a:buNone/>
            </a:pPr>
            <a:r>
              <a:rPr lang="ru-RU" sz="2400" b="1" smtClean="0"/>
              <a:t>   </a:t>
            </a:r>
            <a:endParaRPr lang="ru-RU" sz="2400" smtClean="0"/>
          </a:p>
        </p:txBody>
      </p:sp>
      <p:sp>
        <p:nvSpPr>
          <p:cNvPr id="15369" name="WordArt 9"/>
          <p:cNvSpPr>
            <a:spLocks noChangeArrowheads="1" noChangeShapeType="1" noTextEdit="1"/>
          </p:cNvSpPr>
          <p:nvPr/>
        </p:nvSpPr>
        <p:spPr bwMode="auto">
          <a:xfrm>
            <a:off x="2268538" y="620713"/>
            <a:ext cx="39528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предметно-развивающая среда</a:t>
            </a:r>
          </a:p>
        </p:txBody>
      </p:sp>
      <p:pic>
        <p:nvPicPr>
          <p:cNvPr id="15375" name="Picture 15" descr="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412875"/>
            <a:ext cx="2590800" cy="3744913"/>
          </a:xfrm>
          <a:prstGeom prst="rect">
            <a:avLst/>
          </a:prstGeom>
          <a:noFill/>
        </p:spPr>
      </p:pic>
      <p:pic>
        <p:nvPicPr>
          <p:cNvPr id="15376" name="Picture 16" descr="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0425" y="1412875"/>
            <a:ext cx="2806700" cy="3744913"/>
          </a:xfrm>
          <a:prstGeom prst="rect">
            <a:avLst/>
          </a:prstGeom>
          <a:noFill/>
        </p:spPr>
      </p:pic>
      <p:pic>
        <p:nvPicPr>
          <p:cNvPr id="15380" name="Picture 20" descr="p4_img_045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1412875"/>
            <a:ext cx="2305050" cy="374491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p4_img_04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836613"/>
            <a:ext cx="3960813" cy="2968625"/>
          </a:xfrm>
          <a:prstGeom prst="rect">
            <a:avLst/>
          </a:prstGeom>
          <a:noFill/>
        </p:spPr>
      </p:pic>
      <p:pic>
        <p:nvPicPr>
          <p:cNvPr id="38917" name="Picture 5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858838"/>
            <a:ext cx="3455988" cy="2930525"/>
          </a:xfrm>
          <a:prstGeom prst="rect">
            <a:avLst/>
          </a:prstGeom>
          <a:noFill/>
        </p:spPr>
      </p:pic>
      <p:pic>
        <p:nvPicPr>
          <p:cNvPr id="38919" name="Picture 7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3933825"/>
            <a:ext cx="3887788" cy="2519363"/>
          </a:xfrm>
          <a:prstGeom prst="rect">
            <a:avLst/>
          </a:prstGeom>
          <a:noFill/>
        </p:spPr>
      </p:pic>
      <p:pic>
        <p:nvPicPr>
          <p:cNvPr id="38920" name="Picture 8" descr="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4005263"/>
            <a:ext cx="3455988" cy="242887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642909" y="1338263"/>
            <a:ext cx="7929619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000" dirty="0"/>
              <a:t>повышение квалификации воспитателей в рамках дошкольного </a:t>
            </a:r>
          </a:p>
          <a:p>
            <a:pPr algn="just">
              <a:tabLst>
                <a:tab pos="457200" algn="l"/>
              </a:tabLst>
            </a:pPr>
            <a:r>
              <a:rPr lang="ru-RU" sz="2000" dirty="0"/>
              <a:t>учреждения через педагогические советы, консультации </a:t>
            </a:r>
            <a:r>
              <a:rPr lang="ru-RU" sz="2000" dirty="0" smtClean="0"/>
              <a:t>(«Формирование личности </a:t>
            </a:r>
            <a:r>
              <a:rPr lang="ru-RU" sz="2000" dirty="0"/>
              <a:t>ребенка в процессе ознакомления с искусством» « Рисование нетрадиционными способами», « Музыка и музыкальная деятельность дошкольников» « Использование игровых приемов в руководстве изобразительной деятельностью» « Материалы для маленьких художников», открытые занятия, смотры – конкурсы,  практикуем открытые просмотры учебной и </a:t>
            </a:r>
            <a:r>
              <a:rPr lang="ru-RU" sz="2000" dirty="0" err="1"/>
              <a:t>культурно-досуговой</a:t>
            </a:r>
            <a:r>
              <a:rPr lang="ru-RU" sz="2000" dirty="0"/>
              <a:t>  деятельности). </a:t>
            </a:r>
            <a:endParaRPr lang="ru-RU" sz="2000" dirty="0" smtClean="0"/>
          </a:p>
          <a:p>
            <a:pPr algn="just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000" dirty="0"/>
              <a:t> </a:t>
            </a:r>
            <a:r>
              <a:rPr lang="ru-RU" sz="2000" dirty="0" smtClean="0"/>
              <a:t>самообразование педагогов через социальные сети и изучение методической литературы;</a:t>
            </a:r>
            <a:endParaRPr lang="ru-RU" sz="2000" dirty="0"/>
          </a:p>
          <a:p>
            <a:pPr algn="just">
              <a:buFont typeface="Wingdings" pitchFamily="2" charset="2"/>
              <a:buChar char="v"/>
              <a:tabLst>
                <a:tab pos="457200" algn="l"/>
              </a:tabLst>
            </a:pPr>
            <a:r>
              <a:rPr lang="ru-RU" sz="2000" dirty="0" smtClean="0"/>
              <a:t>планируем </a:t>
            </a:r>
            <a:r>
              <a:rPr lang="ru-RU" sz="2000" dirty="0"/>
              <a:t>повышение квалификации  воспитателей на курсах в НИПК и ПРО.</a:t>
            </a:r>
          </a:p>
        </p:txBody>
      </p:sp>
      <p:sp>
        <p:nvSpPr>
          <p:cNvPr id="27654" name="WordArt 6"/>
          <p:cNvSpPr>
            <a:spLocks noChangeArrowheads="1" noChangeShapeType="1" noTextEdit="1"/>
          </p:cNvSpPr>
          <p:nvPr/>
        </p:nvSpPr>
        <p:spPr bwMode="auto">
          <a:xfrm>
            <a:off x="2195513" y="692150"/>
            <a:ext cx="509587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1"/>
                </a:solidFill>
                <a:latin typeface="Arial"/>
                <a:cs typeface="Arial"/>
              </a:rPr>
              <a:t>Кадровое обеспечение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und rectangle bevel">
  <a:themeElements>
    <a:clrScheme name="round rectangle bevel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round rectangl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ound rectangl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1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round rectangle bevel">
  <a:themeElements>
    <a:clrScheme name="1_round rectangle bevel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1_round rectangl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round rectangl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und rectangl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und rectangl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und rectangl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und rectangl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und rectangl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und rectangl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und rectangl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olormaster">
  <a:themeElements>
    <a:clrScheme name="3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olormaster">
  <a:themeElements>
    <a:clrScheme name="4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round rectangle bevel">
  <a:themeElements>
    <a:clrScheme name="2_round rectangle bevel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_round rectangl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round rectangl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ound rectangl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ound rectangl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ound rectangl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ound rectangl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ound rectangl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ound rectangl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ound rectangl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ound rectangl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ound rectangl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ound rectangl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ound rectangl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ound rectangl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ound rectangl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ound rectangl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ound rectangl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colormaster">
  <a:themeElements>
    <a:clrScheme name="5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colormaster">
  <a:themeElements>
    <a:clrScheme name="6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159</Template>
  <TotalTime>1489</TotalTime>
  <Words>457</Words>
  <Application>Microsoft Office PowerPoint</Application>
  <PresentationFormat>Экран (4:3)</PresentationFormat>
  <Paragraphs>115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round rectangle bevel</vt:lpstr>
      <vt:lpstr>1_colormaster</vt:lpstr>
      <vt:lpstr>2_colormaster</vt:lpstr>
      <vt:lpstr>1_round rectangle bevel</vt:lpstr>
      <vt:lpstr>3_colormaster</vt:lpstr>
      <vt:lpstr>4_colormaster</vt:lpstr>
      <vt:lpstr>2_round rectangle bevel</vt:lpstr>
      <vt:lpstr>5_colormaster</vt:lpstr>
      <vt:lpstr>6_colormaster</vt:lpstr>
      <vt:lpstr> художественно – эстетическое воспитание детей дошкольного возраста, как приоритетное направление работы детского сада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направления художественно – эстетического воспитания детей дошкольного возраста.</dc:title>
  <dc:creator>Olga</dc:creator>
  <cp:lastModifiedBy>RePack by Diakov</cp:lastModifiedBy>
  <cp:revision>95</cp:revision>
  <dcterms:created xsi:type="dcterms:W3CDTF">2011-04-10T15:43:04Z</dcterms:created>
  <dcterms:modified xsi:type="dcterms:W3CDTF">2017-12-12T06:40:27Z</dcterms:modified>
</cp:coreProperties>
</file>